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73" r:id="rId3"/>
    <p:sldId id="274" r:id="rId4"/>
    <p:sldId id="276" r:id="rId5"/>
    <p:sldId id="277" r:id="rId6"/>
    <p:sldId id="282" r:id="rId7"/>
    <p:sldId id="281" r:id="rId8"/>
    <p:sldId id="280" r:id="rId9"/>
    <p:sldId id="279" r:id="rId10"/>
    <p:sldId id="284" r:id="rId11"/>
    <p:sldId id="283" r:id="rId12"/>
    <p:sldId id="286" r:id="rId13"/>
    <p:sldId id="288" r:id="rId14"/>
    <p:sldId id="290" r:id="rId15"/>
    <p:sldId id="291" r:id="rId16"/>
    <p:sldId id="294" r:id="rId17"/>
    <p:sldId id="297" r:id="rId18"/>
    <p:sldId id="298" r:id="rId19"/>
    <p:sldId id="300"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8" d="100"/>
          <a:sy n="88" d="100"/>
        </p:scale>
        <p:origin x="-106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1E9C4713-5C31-49D2-90E7-8AB03CD3DD41}" type="datetimeFigureOut">
              <a:rPr lang="en-US" smtClean="0"/>
              <a:pPr/>
              <a:t>6/3/2016</a:t>
            </a:fld>
            <a:endParaRPr lang="en-IN"/>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IN"/>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5976604F-CC1F-4FEF-85EF-EEE1B874F1A3}" type="slidenum">
              <a:rPr lang="en-IN" smtClean="0"/>
              <a:pPr/>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E9C4713-5C31-49D2-90E7-8AB03CD3DD41}" type="datetimeFigureOut">
              <a:rPr lang="en-US" smtClean="0"/>
              <a:pPr/>
              <a:t>6/3/2016</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5976604F-CC1F-4FEF-85EF-EEE1B874F1A3}" type="slidenum">
              <a:rPr lang="en-IN" smtClean="0"/>
              <a:pPr/>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1E9C4713-5C31-49D2-90E7-8AB03CD3DD41}" type="datetimeFigureOut">
              <a:rPr lang="en-US" smtClean="0"/>
              <a:pPr/>
              <a:t>6/3/2016</a:t>
            </a:fld>
            <a:endParaRPr lang="en-IN"/>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IN"/>
          </a:p>
        </p:txBody>
      </p:sp>
      <p:sp>
        <p:nvSpPr>
          <p:cNvPr id="6" name="Slide Number Placeholder 5"/>
          <p:cNvSpPr>
            <a:spLocks noGrp="1"/>
          </p:cNvSpPr>
          <p:nvPr>
            <p:ph type="sldNum" sz="quarter" idx="12"/>
          </p:nvPr>
        </p:nvSpPr>
        <p:spPr>
          <a:xfrm>
            <a:off x="6733952" y="6555112"/>
            <a:ext cx="588336" cy="228600"/>
          </a:xfrm>
        </p:spPr>
        <p:txBody>
          <a:bodyPr/>
          <a:lstStyle>
            <a:extLst/>
          </a:lstStyle>
          <a:p>
            <a:fld id="{5976604F-CC1F-4FEF-85EF-EEE1B874F1A3}" type="slidenum">
              <a:rPr lang="en-IN" smtClean="0"/>
              <a:pPr/>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E9C4713-5C31-49D2-90E7-8AB03CD3DD41}" type="datetimeFigureOut">
              <a:rPr lang="en-US" smtClean="0"/>
              <a:pPr/>
              <a:t>6/3/2016</a:t>
            </a:fld>
            <a:endParaRPr lang="en-IN"/>
          </a:p>
        </p:txBody>
      </p:sp>
      <p:sp>
        <p:nvSpPr>
          <p:cNvPr id="6" name="Footer Placeholder 5"/>
          <p:cNvSpPr>
            <a:spLocks noGrp="1"/>
          </p:cNvSpPr>
          <p:nvPr>
            <p:ph type="ftr" sz="quarter" idx="11"/>
          </p:nvPr>
        </p:nvSpPr>
        <p:spPr/>
        <p:txBody>
          <a:bodyPr/>
          <a:lstStyle>
            <a:extLst/>
          </a:lstStyle>
          <a:p>
            <a:endParaRPr lang="en-IN"/>
          </a:p>
        </p:txBody>
      </p:sp>
      <p:sp>
        <p:nvSpPr>
          <p:cNvPr id="7" name="Slide Number Placeholder 6"/>
          <p:cNvSpPr>
            <a:spLocks noGrp="1"/>
          </p:cNvSpPr>
          <p:nvPr>
            <p:ph type="sldNum" sz="quarter" idx="12"/>
          </p:nvPr>
        </p:nvSpPr>
        <p:spPr/>
        <p:txBody>
          <a:bodyPr/>
          <a:lstStyle>
            <a:extLst/>
          </a:lstStyle>
          <a:p>
            <a:fld id="{5976604F-CC1F-4FEF-85EF-EEE1B874F1A3}" type="slidenum">
              <a:rPr lang="en-IN" smtClean="0"/>
              <a:pPr/>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E9C4713-5C31-49D2-90E7-8AB03CD3DD41}" type="datetimeFigureOut">
              <a:rPr lang="en-US" smtClean="0"/>
              <a:pPr/>
              <a:t>6/3/2016</a:t>
            </a:fld>
            <a:endParaRPr lang="en-IN"/>
          </a:p>
        </p:txBody>
      </p:sp>
      <p:sp>
        <p:nvSpPr>
          <p:cNvPr id="8" name="Footer Placeholder 7"/>
          <p:cNvSpPr>
            <a:spLocks noGrp="1"/>
          </p:cNvSpPr>
          <p:nvPr>
            <p:ph type="ftr" sz="quarter" idx="11"/>
          </p:nvPr>
        </p:nvSpPr>
        <p:spPr/>
        <p:txBody>
          <a:bodyPr/>
          <a:lstStyle>
            <a:extLst/>
          </a:lstStyle>
          <a:p>
            <a:endParaRPr lang="en-IN"/>
          </a:p>
        </p:txBody>
      </p:sp>
      <p:sp>
        <p:nvSpPr>
          <p:cNvPr id="9" name="Slide Number Placeholder 8"/>
          <p:cNvSpPr>
            <a:spLocks noGrp="1"/>
          </p:cNvSpPr>
          <p:nvPr>
            <p:ph type="sldNum" sz="quarter" idx="12"/>
          </p:nvPr>
        </p:nvSpPr>
        <p:spPr/>
        <p:txBody>
          <a:bodyPr/>
          <a:lstStyle>
            <a:extLst/>
          </a:lstStyle>
          <a:p>
            <a:fld id="{5976604F-CC1F-4FEF-85EF-EEE1B874F1A3}" type="slidenum">
              <a:rPr lang="en-IN" smtClean="0"/>
              <a:pPr/>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E9C4713-5C31-49D2-90E7-8AB03CD3DD41}" type="datetimeFigureOut">
              <a:rPr lang="en-US" smtClean="0"/>
              <a:pPr/>
              <a:t>6/3/2016</a:t>
            </a:fld>
            <a:endParaRPr lang="en-IN"/>
          </a:p>
        </p:txBody>
      </p:sp>
      <p:sp>
        <p:nvSpPr>
          <p:cNvPr id="4" name="Footer Placeholder 3"/>
          <p:cNvSpPr>
            <a:spLocks noGrp="1"/>
          </p:cNvSpPr>
          <p:nvPr>
            <p:ph type="ftr" sz="quarter" idx="11"/>
          </p:nvPr>
        </p:nvSpPr>
        <p:spPr/>
        <p:txBody>
          <a:bodyPr/>
          <a:lstStyle>
            <a:extLst/>
          </a:lstStyle>
          <a:p>
            <a:endParaRPr lang="en-IN"/>
          </a:p>
        </p:txBody>
      </p:sp>
      <p:sp>
        <p:nvSpPr>
          <p:cNvPr id="5" name="Slide Number Placeholder 4"/>
          <p:cNvSpPr>
            <a:spLocks noGrp="1"/>
          </p:cNvSpPr>
          <p:nvPr>
            <p:ph type="sldNum" sz="quarter" idx="12"/>
          </p:nvPr>
        </p:nvSpPr>
        <p:spPr/>
        <p:txBody>
          <a:bodyPr/>
          <a:lstStyle>
            <a:extLst/>
          </a:lstStyle>
          <a:p>
            <a:fld id="{5976604F-CC1F-4FEF-85EF-EEE1B874F1A3}" type="slidenum">
              <a:rPr lang="en-IN" smtClean="0"/>
              <a:pPr/>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1E9C4713-5C31-49D2-90E7-8AB03CD3DD41}" type="datetimeFigureOut">
              <a:rPr lang="en-US" smtClean="0"/>
              <a:pPr/>
              <a:t>6/3/2016</a:t>
            </a:fld>
            <a:endParaRPr lang="en-IN"/>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IN"/>
          </a:p>
        </p:txBody>
      </p:sp>
      <p:sp>
        <p:nvSpPr>
          <p:cNvPr id="4" name="Slide Number Placeholder 3"/>
          <p:cNvSpPr>
            <a:spLocks noGrp="1"/>
          </p:cNvSpPr>
          <p:nvPr>
            <p:ph type="sldNum" sz="quarter" idx="12"/>
          </p:nvPr>
        </p:nvSpPr>
        <p:spPr/>
        <p:txBody>
          <a:bodyPr/>
          <a:lstStyle>
            <a:extLst/>
          </a:lstStyle>
          <a:p>
            <a:fld id="{5976604F-CC1F-4FEF-85EF-EEE1B874F1A3}" type="slidenum">
              <a:rPr lang="en-IN" smtClean="0"/>
              <a:pPr/>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E9C4713-5C31-49D2-90E7-8AB03CD3DD41}" type="datetimeFigureOut">
              <a:rPr lang="en-US" smtClean="0"/>
              <a:pPr/>
              <a:t>6/3/2016</a:t>
            </a:fld>
            <a:endParaRPr lang="en-IN"/>
          </a:p>
        </p:txBody>
      </p:sp>
      <p:sp>
        <p:nvSpPr>
          <p:cNvPr id="6" name="Footer Placeholder 5"/>
          <p:cNvSpPr>
            <a:spLocks noGrp="1"/>
          </p:cNvSpPr>
          <p:nvPr>
            <p:ph type="ftr" sz="quarter" idx="11"/>
          </p:nvPr>
        </p:nvSpPr>
        <p:spPr/>
        <p:txBody>
          <a:bodyPr/>
          <a:lstStyle>
            <a:extLst/>
          </a:lstStyle>
          <a:p>
            <a:endParaRPr lang="en-IN"/>
          </a:p>
        </p:txBody>
      </p:sp>
      <p:sp>
        <p:nvSpPr>
          <p:cNvPr id="7" name="Slide Number Placeholder 6"/>
          <p:cNvSpPr>
            <a:spLocks noGrp="1"/>
          </p:cNvSpPr>
          <p:nvPr>
            <p:ph type="sldNum" sz="quarter" idx="12"/>
          </p:nvPr>
        </p:nvSpPr>
        <p:spPr/>
        <p:txBody>
          <a:bodyPr/>
          <a:lstStyle>
            <a:extLst/>
          </a:lstStyle>
          <a:p>
            <a:fld id="{5976604F-CC1F-4FEF-85EF-EEE1B874F1A3}" type="slidenum">
              <a:rPr lang="en-IN" smtClean="0"/>
              <a:pPr/>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extLst/>
          </a:lstStyle>
          <a:p>
            <a:fld id="{1E9C4713-5C31-49D2-90E7-8AB03CD3DD41}" type="datetimeFigureOut">
              <a:rPr lang="en-US" smtClean="0"/>
              <a:pPr/>
              <a:t>6/3/2016</a:t>
            </a:fld>
            <a:endParaRPr lang="en-IN"/>
          </a:p>
        </p:txBody>
      </p:sp>
      <p:sp>
        <p:nvSpPr>
          <p:cNvPr id="6" name="Footer Placeholder 5"/>
          <p:cNvSpPr>
            <a:spLocks noGrp="1"/>
          </p:cNvSpPr>
          <p:nvPr>
            <p:ph type="ftr" sz="quarter" idx="11"/>
          </p:nvPr>
        </p:nvSpPr>
        <p:spPr/>
        <p:txBody>
          <a:bodyPr/>
          <a:lstStyle>
            <a:extLst/>
          </a:lstStyle>
          <a:p>
            <a:endParaRPr lang="en-IN"/>
          </a:p>
        </p:txBody>
      </p:sp>
      <p:sp>
        <p:nvSpPr>
          <p:cNvPr id="7" name="Slide Number Placeholder 6"/>
          <p:cNvSpPr>
            <a:spLocks noGrp="1"/>
          </p:cNvSpPr>
          <p:nvPr>
            <p:ph type="sldNum" sz="quarter" idx="12"/>
          </p:nvPr>
        </p:nvSpPr>
        <p:spPr/>
        <p:txBody>
          <a:bodyPr/>
          <a:lstStyle>
            <a:extLst/>
          </a:lstStyle>
          <a:p>
            <a:fld id="{5976604F-CC1F-4FEF-85EF-EEE1B874F1A3}" type="slidenum">
              <a:rPr lang="en-IN" smtClean="0"/>
              <a:pPr/>
              <a:t>‹#›</a:t>
            </a:fld>
            <a:endParaRPr lang="en-IN"/>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smtClean="0"/>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E9C4713-5C31-49D2-90E7-8AB03CD3DD41}" type="datetimeFigureOut">
              <a:rPr lang="en-US" smtClean="0"/>
              <a:pPr/>
              <a:t>6/3/2016</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5976604F-CC1F-4FEF-85EF-EEE1B874F1A3}" type="slidenum">
              <a:rPr lang="en-IN" smtClean="0"/>
              <a:pPr/>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2"/>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extLst/>
          </a:lstStyle>
          <a:p>
            <a:fld id="{1E9C4713-5C31-49D2-90E7-8AB03CD3DD41}" type="datetimeFigureOut">
              <a:rPr lang="en-US" smtClean="0"/>
              <a:pPr/>
              <a:t>6/3/2016</a:t>
            </a:fld>
            <a:endParaRPr lang="en-IN"/>
          </a:p>
        </p:txBody>
      </p:sp>
      <p:sp>
        <p:nvSpPr>
          <p:cNvPr id="5" name="Footer Placeholder 4"/>
          <p:cNvSpPr>
            <a:spLocks noGrp="1"/>
          </p:cNvSpPr>
          <p:nvPr>
            <p:ph type="ftr" sz="quarter" idx="11"/>
          </p:nvPr>
        </p:nvSpPr>
        <p:spPr>
          <a:xfrm>
            <a:off x="457200" y="6556248"/>
            <a:ext cx="3657600" cy="228600"/>
          </a:xfrm>
        </p:spPr>
        <p:txBody>
          <a:bodyPr/>
          <a:lstStyle>
            <a:extLst/>
          </a:lstStyle>
          <a:p>
            <a:endParaRPr lang="en-IN"/>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5976604F-CC1F-4FEF-85EF-EEE1B874F1A3}" type="slidenum">
              <a:rPr lang="en-IN" smtClean="0"/>
              <a:pPr/>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n-US" smtClean="0"/>
              <a:t>Click to edit Master title style</a:t>
            </a:r>
            <a:endParaRPr kumimoji="0" lang="en-US"/>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1E9C4713-5C31-49D2-90E7-8AB03CD3DD41}" type="datetimeFigureOut">
              <a:rPr lang="en-US" smtClean="0"/>
              <a:pPr/>
              <a:t>6/3/2016</a:t>
            </a:fld>
            <a:endParaRPr lang="en-IN"/>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IN"/>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5976604F-CC1F-4FEF-85EF-EEE1B874F1A3}" type="slidenum">
              <a:rPr lang="en-IN" smtClean="0"/>
              <a:pPr/>
              <a:t>‹#›</a:t>
            </a:fld>
            <a:endParaRPr lang="en-IN"/>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flipH="1">
            <a:off x="-756592" y="2132856"/>
            <a:ext cx="74240" cy="963538"/>
          </a:xfrm>
        </p:spPr>
        <p:txBody>
          <a:bodyPr>
            <a:noAutofit/>
          </a:bodyPr>
          <a:lstStyle/>
          <a:p>
            <a:endParaRPr lang="en-IN" sz="13800" b="1" dirty="0"/>
          </a:p>
        </p:txBody>
      </p:sp>
      <p:sp>
        <p:nvSpPr>
          <p:cNvPr id="3" name="Subtitle 2"/>
          <p:cNvSpPr>
            <a:spLocks noGrp="1"/>
          </p:cNvSpPr>
          <p:nvPr>
            <p:ph type="subTitle" idx="1"/>
          </p:nvPr>
        </p:nvSpPr>
        <p:spPr/>
        <p:txBody>
          <a:bodyPr/>
          <a:lstStyle/>
          <a:p>
            <a:r>
              <a:rPr lang="en-US" dirty="0" smtClean="0"/>
              <a:t> </a:t>
            </a:r>
            <a:endParaRPr lang="en-IN" dirty="0"/>
          </a:p>
        </p:txBody>
      </p:sp>
      <p:sp>
        <p:nvSpPr>
          <p:cNvPr id="4" name="Rectangle 3"/>
          <p:cNvSpPr/>
          <p:nvPr/>
        </p:nvSpPr>
        <p:spPr>
          <a:xfrm>
            <a:off x="1763688" y="1628800"/>
            <a:ext cx="5717205" cy="923330"/>
          </a:xfrm>
          <a:prstGeom prst="rect">
            <a:avLst/>
          </a:prstGeom>
          <a:noFill/>
        </p:spPr>
        <p:txBody>
          <a:bodyPr wrap="none" lIns="91440" tIns="45720" rIns="91440" bIns="45720">
            <a:spAutoFit/>
          </a:bodyPr>
          <a:lstStyle/>
          <a:p>
            <a:pPr algn="ctr"/>
            <a:r>
              <a:rPr lang="en-U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DIGESTIVE GLANDS</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642910" y="1928802"/>
            <a:ext cx="7215238" cy="1815882"/>
          </a:xfrm>
          <a:prstGeom prst="rect">
            <a:avLst/>
          </a:prstGeom>
        </p:spPr>
        <p:txBody>
          <a:bodyPr wrap="square">
            <a:spAutoFit/>
          </a:bodyPr>
          <a:lstStyle/>
          <a:p>
            <a:pPr algn="just">
              <a:buNone/>
            </a:pPr>
            <a:r>
              <a:rPr lang="en-IN" sz="2800" dirty="0" smtClean="0">
                <a:solidFill>
                  <a:srgbClr val="FFFF00"/>
                </a:solidFill>
              </a:rPr>
              <a:t>Glands </a:t>
            </a:r>
            <a:r>
              <a:rPr lang="en-IN" sz="2800" dirty="0">
                <a:solidFill>
                  <a:srgbClr val="FFFF00"/>
                </a:solidFill>
              </a:rPr>
              <a:t>are organs in the human or </a:t>
            </a:r>
            <a:r>
              <a:rPr lang="en-IN" sz="2800" dirty="0" smtClean="0">
                <a:solidFill>
                  <a:srgbClr val="FFFF00"/>
                </a:solidFill>
              </a:rPr>
              <a:t>animal body </a:t>
            </a:r>
            <a:r>
              <a:rPr lang="en-IN" sz="2800" dirty="0">
                <a:solidFill>
                  <a:srgbClr val="FFFF00"/>
                </a:solidFill>
              </a:rPr>
              <a:t>which secrete a particular </a:t>
            </a:r>
            <a:r>
              <a:rPr lang="en-IN" sz="2800" dirty="0" smtClean="0">
                <a:solidFill>
                  <a:srgbClr val="FFFF00"/>
                </a:solidFill>
              </a:rPr>
              <a:t>chemical substances </a:t>
            </a:r>
            <a:r>
              <a:rPr lang="en-IN" sz="2800" dirty="0">
                <a:solidFill>
                  <a:srgbClr val="FFFF00"/>
                </a:solidFill>
              </a:rPr>
              <a:t>for use in the body or for discharge </a:t>
            </a:r>
            <a:r>
              <a:rPr lang="en-IN" sz="2800" dirty="0" smtClean="0">
                <a:solidFill>
                  <a:srgbClr val="FFFF00"/>
                </a:solidFill>
              </a:rPr>
              <a:t>into </a:t>
            </a:r>
            <a:r>
              <a:rPr lang="en-IN" sz="2800" dirty="0">
                <a:solidFill>
                  <a:srgbClr val="FFFF00"/>
                </a:solidFill>
              </a:rPr>
              <a:t>the surroundings</a:t>
            </a:r>
            <a:r>
              <a:rPr lang="en-IN" sz="2800" dirty="0" smtClean="0">
                <a:solidFill>
                  <a:srgbClr val="FFFF00"/>
                </a:solidFill>
              </a:rPr>
              <a:t>. </a:t>
            </a:r>
            <a:endParaRPr lang="en-IN" sz="2800" dirty="0">
              <a:solidFill>
                <a:srgbClr val="FFFF00"/>
              </a:solidFill>
            </a:endParaRPr>
          </a:p>
        </p:txBody>
      </p:sp>
      <p:sp>
        <p:nvSpPr>
          <p:cNvPr id="3" name="Rectangle 2"/>
          <p:cNvSpPr/>
          <p:nvPr/>
        </p:nvSpPr>
        <p:spPr>
          <a:xfrm>
            <a:off x="1857356" y="1071546"/>
            <a:ext cx="4429156" cy="584775"/>
          </a:xfrm>
          <a:prstGeom prst="rect">
            <a:avLst/>
          </a:prstGeom>
        </p:spPr>
        <p:txBody>
          <a:bodyPr wrap="square">
            <a:spAutoFit/>
          </a:bodyPr>
          <a:lstStyle/>
          <a:p>
            <a:pPr algn="ctr"/>
            <a:r>
              <a:rPr lang="en-US" sz="3200" dirty="0" smtClean="0">
                <a:solidFill>
                  <a:schemeClr val="accent6">
                    <a:lumMod val="75000"/>
                  </a:schemeClr>
                </a:solidFill>
              </a:rPr>
              <a:t>What are glands?</a:t>
            </a:r>
            <a:endParaRPr lang="en-US" sz="3200" dirty="0">
              <a:solidFill>
                <a:schemeClr val="accent6">
                  <a:lumMod val="75000"/>
                </a:schemeClr>
              </a:solidFill>
            </a:endParaRPr>
          </a:p>
        </p:txBody>
      </p:sp>
    </p:spTree>
    <p:extLst>
      <p:ext uri="{BB962C8B-B14F-4D97-AF65-F5344CB8AC3E}">
        <p14:creationId xmlns="" xmlns:p14="http://schemas.microsoft.com/office/powerpoint/2010/main" val="27606577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Box 1"/>
          <p:cNvSpPr txBox="1"/>
          <p:nvPr/>
        </p:nvSpPr>
        <p:spPr>
          <a:xfrm>
            <a:off x="179512" y="1916832"/>
            <a:ext cx="9144000" cy="3108544"/>
          </a:xfrm>
          <a:prstGeom prst="rect">
            <a:avLst/>
          </a:prstGeom>
          <a:noFill/>
        </p:spPr>
        <p:txBody>
          <a:bodyPr wrap="square" rtlCol="0">
            <a:spAutoFit/>
          </a:bodyPr>
          <a:lstStyle/>
          <a:p>
            <a:r>
              <a:rPr lang="en-US" sz="2800" dirty="0" smtClean="0">
                <a:solidFill>
                  <a:schemeClr val="tx2">
                    <a:lumMod val="60000"/>
                    <a:lumOff val="40000"/>
                  </a:schemeClr>
                </a:solidFill>
              </a:rPr>
              <a:t>Digestive glands include the following:</a:t>
            </a:r>
          </a:p>
          <a:p>
            <a:pPr marL="457200" indent="-457200">
              <a:buFont typeface="Arial"/>
              <a:buChar char="•"/>
            </a:pPr>
            <a:r>
              <a:rPr lang="en-US" sz="2800" dirty="0" smtClean="0">
                <a:solidFill>
                  <a:schemeClr val="tx2">
                    <a:lumMod val="60000"/>
                    <a:lumOff val="40000"/>
                  </a:schemeClr>
                </a:solidFill>
              </a:rPr>
              <a:t>Salivary glands</a:t>
            </a:r>
          </a:p>
          <a:p>
            <a:pPr marL="457200" indent="-457200">
              <a:buFont typeface="Arial"/>
              <a:buChar char="•"/>
            </a:pPr>
            <a:r>
              <a:rPr lang="en-US" sz="2800" dirty="0" smtClean="0">
                <a:solidFill>
                  <a:schemeClr val="tx2">
                    <a:lumMod val="60000"/>
                    <a:lumOff val="40000"/>
                  </a:schemeClr>
                </a:solidFill>
              </a:rPr>
              <a:t>Gastric glands</a:t>
            </a:r>
          </a:p>
          <a:p>
            <a:pPr marL="457200" indent="-457200">
              <a:buFont typeface="Arial"/>
              <a:buChar char="•"/>
            </a:pPr>
            <a:r>
              <a:rPr lang="en-US" sz="2800" dirty="0" smtClean="0">
                <a:solidFill>
                  <a:schemeClr val="tx2">
                    <a:lumMod val="60000"/>
                    <a:lumOff val="40000"/>
                  </a:schemeClr>
                </a:solidFill>
              </a:rPr>
              <a:t>Liver </a:t>
            </a:r>
          </a:p>
          <a:p>
            <a:pPr marL="457200" indent="-457200">
              <a:buFont typeface="Arial"/>
              <a:buChar char="•"/>
            </a:pPr>
            <a:r>
              <a:rPr lang="en-US" sz="2800" dirty="0" smtClean="0">
                <a:solidFill>
                  <a:schemeClr val="tx2">
                    <a:lumMod val="60000"/>
                    <a:lumOff val="40000"/>
                  </a:schemeClr>
                </a:solidFill>
              </a:rPr>
              <a:t>Pancreas</a:t>
            </a:r>
          </a:p>
          <a:p>
            <a:pPr marL="457200" indent="-457200">
              <a:buFont typeface="Arial"/>
              <a:buChar char="•"/>
            </a:pPr>
            <a:r>
              <a:rPr lang="en-US" sz="2800" dirty="0" smtClean="0">
                <a:solidFill>
                  <a:schemeClr val="tx2">
                    <a:lumMod val="60000"/>
                    <a:lumOff val="40000"/>
                  </a:schemeClr>
                </a:solidFill>
              </a:rPr>
              <a:t>Intestinal glands</a:t>
            </a:r>
          </a:p>
          <a:p>
            <a:pPr marL="457200" indent="-457200">
              <a:buFont typeface="Arial"/>
              <a:buChar char="•"/>
            </a:pPr>
            <a:endParaRPr lang="en-US" sz="2800" dirty="0">
              <a:solidFill>
                <a:srgbClr val="FFFFFF"/>
              </a:solidFill>
            </a:endParaRPr>
          </a:p>
        </p:txBody>
      </p:sp>
      <p:pic>
        <p:nvPicPr>
          <p:cNvPr id="3" name="Picture 2"/>
          <p:cNvPicPr>
            <a:picLocks noChangeAspect="1"/>
          </p:cNvPicPr>
          <p:nvPr/>
        </p:nvPicPr>
        <p:blipFill>
          <a:blip r:embed="rId2"/>
          <a:stretch>
            <a:fillRect/>
          </a:stretch>
        </p:blipFill>
        <p:spPr>
          <a:xfrm>
            <a:off x="4716016" y="2420888"/>
            <a:ext cx="3530600" cy="2298700"/>
          </a:xfrm>
          <a:prstGeom prst="rect">
            <a:avLst/>
          </a:prstGeom>
        </p:spPr>
      </p:pic>
      <p:pic>
        <p:nvPicPr>
          <p:cNvPr id="4" name="Picture 3"/>
          <p:cNvPicPr>
            <a:picLocks noChangeAspect="1"/>
          </p:cNvPicPr>
          <p:nvPr/>
        </p:nvPicPr>
        <p:blipFill>
          <a:blip r:embed="rId3"/>
          <a:stretch>
            <a:fillRect/>
          </a:stretch>
        </p:blipFill>
        <p:spPr>
          <a:xfrm>
            <a:off x="4788024" y="2412661"/>
            <a:ext cx="3384376" cy="2256251"/>
          </a:xfrm>
          <a:prstGeom prst="rect">
            <a:avLst/>
          </a:prstGeom>
        </p:spPr>
      </p:pic>
      <p:pic>
        <p:nvPicPr>
          <p:cNvPr id="5" name="Picture 4"/>
          <p:cNvPicPr>
            <a:picLocks noChangeAspect="1"/>
          </p:cNvPicPr>
          <p:nvPr/>
        </p:nvPicPr>
        <p:blipFill>
          <a:blip r:embed="rId4"/>
          <a:stretch>
            <a:fillRect/>
          </a:stretch>
        </p:blipFill>
        <p:spPr>
          <a:xfrm>
            <a:off x="4644008" y="2420887"/>
            <a:ext cx="3600400" cy="2851067"/>
          </a:xfrm>
          <a:prstGeom prst="rect">
            <a:avLst/>
          </a:prstGeom>
        </p:spPr>
      </p:pic>
      <p:pic>
        <p:nvPicPr>
          <p:cNvPr id="6" name="Picture 5"/>
          <p:cNvPicPr>
            <a:picLocks noChangeAspect="1"/>
          </p:cNvPicPr>
          <p:nvPr/>
        </p:nvPicPr>
        <p:blipFill>
          <a:blip r:embed="rId5"/>
          <a:stretch>
            <a:fillRect/>
          </a:stretch>
        </p:blipFill>
        <p:spPr>
          <a:xfrm>
            <a:off x="4644007" y="2564904"/>
            <a:ext cx="3480583" cy="2620516"/>
          </a:xfrm>
          <a:prstGeom prst="rect">
            <a:avLst/>
          </a:prstGeom>
        </p:spPr>
      </p:pic>
      <p:pic>
        <p:nvPicPr>
          <p:cNvPr id="7" name="Picture 6"/>
          <p:cNvPicPr>
            <a:picLocks noChangeAspect="1"/>
          </p:cNvPicPr>
          <p:nvPr/>
        </p:nvPicPr>
        <p:blipFill>
          <a:blip r:embed="rId6"/>
          <a:stretch>
            <a:fillRect/>
          </a:stretch>
        </p:blipFill>
        <p:spPr>
          <a:xfrm>
            <a:off x="4644008" y="2420888"/>
            <a:ext cx="3600400" cy="4140460"/>
          </a:xfrm>
          <a:prstGeom prst="rect">
            <a:avLst/>
          </a:prstGeom>
        </p:spPr>
      </p:pic>
    </p:spTree>
    <p:extLst>
      <p:ext uri="{BB962C8B-B14F-4D97-AF65-F5344CB8AC3E}">
        <p14:creationId xmlns="" xmlns:p14="http://schemas.microsoft.com/office/powerpoint/2010/main" val="493488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3"/>
                                        </p:tgtEl>
                                        <p:attrNameLst>
                                          <p:attrName>style.visibility</p:attrName>
                                        </p:attrNameLst>
                                      </p:cBhvr>
                                      <p:to>
                                        <p:strVal val="hidden"/>
                                      </p:to>
                                    </p:set>
                                  </p:childTnLst>
                                </p:cTn>
                              </p:par>
                              <p:par>
                                <p:cTn id="19" presetID="1" presetClass="entr" presetSubtype="0" fill="hold" nodeType="with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xit" presetSubtype="0" fill="hold" nodeType="clickEffect">
                                  <p:stCondLst>
                                    <p:cond delay="0"/>
                                  </p:stCondLst>
                                  <p:childTnLst>
                                    <p:set>
                                      <p:cBhvr>
                                        <p:cTn id="28" dur="1" fill="hold">
                                          <p:stCondLst>
                                            <p:cond delay="0"/>
                                          </p:stCondLst>
                                        </p:cTn>
                                        <p:tgtEl>
                                          <p:spTgt spid="4"/>
                                        </p:tgtEl>
                                        <p:attrNameLst>
                                          <p:attrName>style.visibility</p:attrName>
                                        </p:attrNameLst>
                                      </p:cBhvr>
                                      <p:to>
                                        <p:strVal val="hidden"/>
                                      </p:to>
                                    </p:set>
                                  </p:childTnLst>
                                </p:cTn>
                              </p:par>
                              <p:par>
                                <p:cTn id="29" presetID="1" presetClass="entr" presetSubtype="0" fill="hold" nodeType="with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nodeType="clickEffect">
                                  <p:stCondLst>
                                    <p:cond delay="0"/>
                                  </p:stCondLst>
                                  <p:childTnLst>
                                    <p:set>
                                      <p:cBhvr>
                                        <p:cTn id="38" dur="1" fill="hold">
                                          <p:stCondLst>
                                            <p:cond delay="0"/>
                                          </p:stCondLst>
                                        </p:cTn>
                                        <p:tgtEl>
                                          <p:spTgt spid="5"/>
                                        </p:tgtEl>
                                        <p:attrNameLst>
                                          <p:attrName>style.visibility</p:attrName>
                                        </p:attrNameLst>
                                      </p:cBhvr>
                                      <p:to>
                                        <p:strVal val="hidden"/>
                                      </p:to>
                                    </p:set>
                                  </p:childTnLst>
                                </p:cTn>
                              </p:par>
                              <p:par>
                                <p:cTn id="39" presetID="1" presetClass="entr" presetSubtype="0" fill="hold" nodeType="withEffect">
                                  <p:stCondLst>
                                    <p:cond delay="0"/>
                                  </p:stCondLst>
                                  <p:childTnLst>
                                    <p:set>
                                      <p:cBhvr>
                                        <p:cTn id="4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6"/>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xit" presetSubtype="0" fill="hold" nodeType="clickEffect">
                                  <p:stCondLst>
                                    <p:cond delay="0"/>
                                  </p:stCondLst>
                                  <p:childTnLst>
                                    <p:set>
                                      <p:cBhvr>
                                        <p:cTn id="48" dur="1" fill="hold">
                                          <p:stCondLst>
                                            <p:cond delay="0"/>
                                          </p:stCondLst>
                                        </p:cTn>
                                        <p:tgtEl>
                                          <p:spTgt spid="6"/>
                                        </p:tgtEl>
                                        <p:attrNameLst>
                                          <p:attrName>style.visibility</p:attrName>
                                        </p:attrNameLst>
                                      </p:cBhvr>
                                      <p:to>
                                        <p:strVal val="hidden"/>
                                      </p:to>
                                    </p:set>
                                  </p:childTnLst>
                                </p:cTn>
                              </p:par>
                              <p:par>
                                <p:cTn id="49" presetID="1" presetClass="entr" presetSubtype="0" fill="hold" nodeType="withEffect">
                                  <p:stCondLst>
                                    <p:cond delay="0"/>
                                  </p:stCondLst>
                                  <p:childTnLst>
                                    <p:set>
                                      <p:cBhvr>
                                        <p:cTn id="5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285720" y="2136338"/>
            <a:ext cx="7358114" cy="3046988"/>
          </a:xfrm>
          <a:prstGeom prst="rect">
            <a:avLst/>
          </a:prstGeom>
        </p:spPr>
        <p:txBody>
          <a:bodyPr wrap="square">
            <a:spAutoFit/>
          </a:bodyPr>
          <a:lstStyle/>
          <a:p>
            <a:pPr algn="just">
              <a:buNone/>
            </a:pPr>
            <a:r>
              <a:rPr lang="en-IN" sz="2400" b="1" dirty="0">
                <a:solidFill>
                  <a:schemeClr val="accent6">
                    <a:lumMod val="75000"/>
                  </a:schemeClr>
                </a:solidFill>
              </a:rPr>
              <a:t>Digestive enzymes</a:t>
            </a:r>
            <a:r>
              <a:rPr lang="en-IN" sz="2400" dirty="0">
                <a:solidFill>
                  <a:schemeClr val="accent6">
                    <a:lumMod val="75000"/>
                  </a:schemeClr>
                </a:solidFill>
              </a:rPr>
              <a:t> are </a:t>
            </a:r>
            <a:r>
              <a:rPr lang="en-IN" sz="2400" dirty="0" smtClean="0">
                <a:solidFill>
                  <a:schemeClr val="accent6">
                    <a:lumMod val="75000"/>
                  </a:schemeClr>
                </a:solidFill>
              </a:rPr>
              <a:t>bio-catalysts that </a:t>
            </a:r>
            <a:r>
              <a:rPr lang="en-IN" sz="2400" dirty="0">
                <a:solidFill>
                  <a:schemeClr val="accent6">
                    <a:lumMod val="75000"/>
                  </a:schemeClr>
                </a:solidFill>
              </a:rPr>
              <a:t>break down food into simpler nutrients so </a:t>
            </a:r>
            <a:r>
              <a:rPr lang="en-IN" sz="2400" dirty="0" smtClean="0">
                <a:solidFill>
                  <a:schemeClr val="accent6">
                    <a:lumMod val="75000"/>
                  </a:schemeClr>
                </a:solidFill>
              </a:rPr>
              <a:t>that </a:t>
            </a:r>
            <a:r>
              <a:rPr lang="en-IN" sz="2400" dirty="0">
                <a:solidFill>
                  <a:schemeClr val="accent6">
                    <a:lumMod val="75000"/>
                  </a:schemeClr>
                </a:solidFill>
              </a:rPr>
              <a:t>it can be absorbed. </a:t>
            </a:r>
            <a:endParaRPr lang="en-IN" sz="2400" dirty="0" smtClean="0">
              <a:solidFill>
                <a:schemeClr val="accent6">
                  <a:lumMod val="75000"/>
                </a:schemeClr>
              </a:solidFill>
            </a:endParaRPr>
          </a:p>
          <a:p>
            <a:pPr algn="just">
              <a:buNone/>
            </a:pPr>
            <a:endParaRPr lang="en-IN" sz="2400" dirty="0" smtClean="0">
              <a:solidFill>
                <a:srgbClr val="FFFFFF"/>
              </a:solidFill>
            </a:endParaRPr>
          </a:p>
          <a:p>
            <a:pPr algn="just">
              <a:buNone/>
            </a:pPr>
            <a:r>
              <a:rPr lang="en-IN" sz="2400" dirty="0" smtClean="0">
                <a:solidFill>
                  <a:srgbClr val="92D050"/>
                </a:solidFill>
              </a:rPr>
              <a:t>These </a:t>
            </a:r>
            <a:r>
              <a:rPr lang="en-IN" sz="2400" dirty="0">
                <a:solidFill>
                  <a:srgbClr val="92D050"/>
                </a:solidFill>
              </a:rPr>
              <a:t>enzymes make </a:t>
            </a:r>
            <a:r>
              <a:rPr lang="en-IN" sz="2400" dirty="0" smtClean="0">
                <a:solidFill>
                  <a:srgbClr val="92D050"/>
                </a:solidFill>
              </a:rPr>
              <a:t>up a </a:t>
            </a:r>
            <a:r>
              <a:rPr lang="en-IN" sz="2400" dirty="0">
                <a:solidFill>
                  <a:srgbClr val="92D050"/>
                </a:solidFill>
              </a:rPr>
              <a:t>crucial part of the digestive process known </a:t>
            </a:r>
            <a:r>
              <a:rPr lang="en-IN" sz="2400" dirty="0" smtClean="0">
                <a:solidFill>
                  <a:srgbClr val="92D050"/>
                </a:solidFill>
              </a:rPr>
              <a:t>as chemical </a:t>
            </a:r>
            <a:r>
              <a:rPr lang="en-IN" sz="2400" dirty="0">
                <a:solidFill>
                  <a:srgbClr val="92D050"/>
                </a:solidFill>
              </a:rPr>
              <a:t>digestion and </a:t>
            </a:r>
            <a:r>
              <a:rPr lang="en-IN" sz="2400" dirty="0" smtClean="0">
                <a:solidFill>
                  <a:srgbClr val="92D050"/>
                </a:solidFill>
              </a:rPr>
              <a:t>act </a:t>
            </a:r>
            <a:r>
              <a:rPr lang="en-IN" sz="2400" dirty="0">
                <a:solidFill>
                  <a:srgbClr val="92D050"/>
                </a:solidFill>
              </a:rPr>
              <a:t>along </a:t>
            </a:r>
            <a:r>
              <a:rPr lang="en-IN" sz="2400" dirty="0" smtClean="0">
                <a:solidFill>
                  <a:srgbClr val="92D050"/>
                </a:solidFill>
              </a:rPr>
              <a:t>with mechanical </a:t>
            </a:r>
            <a:r>
              <a:rPr lang="en-IN" sz="2400" dirty="0">
                <a:solidFill>
                  <a:srgbClr val="92D050"/>
                </a:solidFill>
              </a:rPr>
              <a:t>digestion (chewing and churning) </a:t>
            </a:r>
            <a:r>
              <a:rPr lang="en-IN" sz="2400" dirty="0" smtClean="0">
                <a:solidFill>
                  <a:srgbClr val="92D050"/>
                </a:solidFill>
              </a:rPr>
              <a:t>to allow </a:t>
            </a:r>
            <a:r>
              <a:rPr lang="en-IN" sz="2400" dirty="0">
                <a:solidFill>
                  <a:srgbClr val="92D050"/>
                </a:solidFill>
              </a:rPr>
              <a:t>for maximum absorption.</a:t>
            </a:r>
          </a:p>
        </p:txBody>
      </p:sp>
      <p:sp>
        <p:nvSpPr>
          <p:cNvPr id="3" name="TextBox 2"/>
          <p:cNvSpPr txBox="1"/>
          <p:nvPr/>
        </p:nvSpPr>
        <p:spPr>
          <a:xfrm>
            <a:off x="500034" y="500042"/>
            <a:ext cx="7572428" cy="769441"/>
          </a:xfrm>
          <a:prstGeom prst="rect">
            <a:avLst/>
          </a:prstGeom>
          <a:noFill/>
        </p:spPr>
        <p:txBody>
          <a:bodyPr wrap="square" rtlCol="0">
            <a:spAutoFit/>
          </a:bodyPr>
          <a:lstStyle/>
          <a:p>
            <a:r>
              <a:rPr lang="en-US" sz="4400" dirty="0" smtClean="0">
                <a:solidFill>
                  <a:srgbClr val="00B0F0"/>
                </a:solidFill>
              </a:rPr>
              <a:t>What are digestive enzymes?</a:t>
            </a:r>
            <a:endParaRPr lang="en-US" sz="4400" dirty="0">
              <a:solidFill>
                <a:srgbClr val="00B0F0"/>
              </a:solidFill>
            </a:endParaRPr>
          </a:p>
        </p:txBody>
      </p:sp>
    </p:spTree>
    <p:extLst>
      <p:ext uri="{BB962C8B-B14F-4D97-AF65-F5344CB8AC3E}">
        <p14:creationId xmlns="" xmlns:p14="http://schemas.microsoft.com/office/powerpoint/2010/main" val="29360425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Box 1"/>
          <p:cNvSpPr txBox="1"/>
          <p:nvPr/>
        </p:nvSpPr>
        <p:spPr>
          <a:xfrm>
            <a:off x="3203848" y="2492896"/>
            <a:ext cx="3456384" cy="523220"/>
          </a:xfrm>
          <a:prstGeom prst="rect">
            <a:avLst/>
          </a:prstGeom>
          <a:noFill/>
        </p:spPr>
        <p:txBody>
          <a:bodyPr wrap="square" rtlCol="0">
            <a:spAutoFit/>
          </a:bodyPr>
          <a:lstStyle/>
          <a:p>
            <a:r>
              <a:rPr lang="en-US" sz="2800" dirty="0" smtClean="0">
                <a:solidFill>
                  <a:srgbClr val="FFFFFF"/>
                </a:solidFill>
              </a:rPr>
              <a:t>Salivary Glands</a:t>
            </a:r>
            <a:endParaRPr lang="en-US" sz="2800" dirty="0">
              <a:solidFill>
                <a:srgbClr val="FFFFFF"/>
              </a:solidFill>
            </a:endParaRPr>
          </a:p>
        </p:txBody>
      </p:sp>
      <p:pic>
        <p:nvPicPr>
          <p:cNvPr id="3" name="Picture 2" descr="E:\shreya 1\ZPPTBIO\h9991831_001.jpg"/>
          <p:cNvPicPr>
            <a:picLocks noChangeAspect="1" noChangeArrowheads="1"/>
          </p:cNvPicPr>
          <p:nvPr/>
        </p:nvPicPr>
        <p:blipFill>
          <a:blip r:embed="rId2"/>
          <a:srcRect/>
          <a:stretch>
            <a:fillRect/>
          </a:stretch>
        </p:blipFill>
        <p:spPr bwMode="auto">
          <a:xfrm>
            <a:off x="683568" y="1484784"/>
            <a:ext cx="7929618" cy="5072097"/>
          </a:xfrm>
          <a:prstGeom prst="rect">
            <a:avLst/>
          </a:prstGeom>
          <a:noFill/>
        </p:spPr>
      </p:pic>
    </p:spTree>
    <p:extLst>
      <p:ext uri="{BB962C8B-B14F-4D97-AF65-F5344CB8AC3E}">
        <p14:creationId xmlns="" xmlns:p14="http://schemas.microsoft.com/office/powerpoint/2010/main" val="2291212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grpId="0" nodeType="afterEffect">
                                  <p:stCondLst>
                                    <p:cond delay="0"/>
                                  </p:stCondLst>
                                  <p:childTnLst>
                                    <p:animMotion origin="layout" path="M -6.28666E-6 3.78353E-6 L -6.28666E-6 -0.22017 " pathEditMode="relative" ptsTypes="AA">
                                      <p:cBhvr>
                                        <p:cTn id="6" dur="2000" fill="hold"/>
                                        <p:tgtEl>
                                          <p:spTgt spid="2"/>
                                        </p:tgtEl>
                                        <p:attrNameLst>
                                          <p:attrName>ppt_x</p:attrName>
                                          <p:attrName>ppt_y</p:attrName>
                                        </p:attrNameLst>
                                      </p:cBhvr>
                                    </p:animMotion>
                                  </p:childTnLst>
                                </p:cTn>
                              </p:par>
                            </p:childTnLst>
                          </p:cTn>
                        </p:par>
                        <p:par>
                          <p:cTn id="7" fill="hold">
                            <p:stCondLst>
                              <p:cond delay="2000"/>
                            </p:stCondLst>
                            <p:childTnLst>
                              <p:par>
                                <p:cTn id="8" presetID="1" presetClass="entr" presetSubtype="0" fill="hold" nodeType="afterEffect">
                                  <p:stCondLst>
                                    <p:cond delay="0"/>
                                  </p:stCondLst>
                                  <p:childTnLst>
                                    <p:set>
                                      <p:cBhvr>
                                        <p:cTn id="9"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107504" y="476672"/>
            <a:ext cx="9036496" cy="4154984"/>
          </a:xfrm>
          <a:prstGeom prst="rect">
            <a:avLst/>
          </a:prstGeom>
        </p:spPr>
        <p:txBody>
          <a:bodyPr wrap="square">
            <a:spAutoFit/>
          </a:bodyPr>
          <a:lstStyle/>
          <a:p>
            <a:r>
              <a:rPr lang="en-IN" sz="2800" dirty="0" smtClean="0">
                <a:solidFill>
                  <a:srgbClr val="00B0F0"/>
                </a:solidFill>
              </a:rPr>
              <a:t>The three </a:t>
            </a:r>
            <a:r>
              <a:rPr lang="en-IN" sz="2800" dirty="0">
                <a:solidFill>
                  <a:srgbClr val="00B0F0"/>
                </a:solidFill>
              </a:rPr>
              <a:t>pairs of </a:t>
            </a:r>
            <a:r>
              <a:rPr lang="en-IN" sz="2800" dirty="0" smtClean="0">
                <a:solidFill>
                  <a:srgbClr val="00B0F0"/>
                </a:solidFill>
              </a:rPr>
              <a:t>salivary secrete </a:t>
            </a:r>
            <a:r>
              <a:rPr lang="en-IN" sz="2800" dirty="0">
                <a:solidFill>
                  <a:srgbClr val="00B0F0"/>
                </a:solidFill>
              </a:rPr>
              <a:t>saliva. Saliva contains </a:t>
            </a:r>
            <a:r>
              <a:rPr lang="en-IN" sz="2800" dirty="0" smtClean="0">
                <a:solidFill>
                  <a:srgbClr val="00B0F0"/>
                </a:solidFill>
              </a:rPr>
              <a:t>the following enzymes:</a:t>
            </a:r>
          </a:p>
          <a:p>
            <a:pPr marL="342900" indent="-342900">
              <a:buFont typeface="+mj-lt"/>
              <a:buAutoNum type="arabicPeriod"/>
            </a:pPr>
            <a:r>
              <a:rPr lang="en-IN" sz="2800" dirty="0" smtClean="0">
                <a:solidFill>
                  <a:srgbClr val="00B0F0"/>
                </a:solidFill>
              </a:rPr>
              <a:t>Salivary amylase</a:t>
            </a:r>
          </a:p>
          <a:p>
            <a:pPr marL="342900" indent="-342900">
              <a:buFont typeface="+mj-lt"/>
              <a:buAutoNum type="arabicPeriod"/>
            </a:pPr>
            <a:r>
              <a:rPr lang="en-IN" sz="2800" dirty="0" smtClean="0">
                <a:solidFill>
                  <a:srgbClr val="00B0F0"/>
                </a:solidFill>
              </a:rPr>
              <a:t>Lysozyme</a:t>
            </a:r>
          </a:p>
          <a:p>
            <a:pPr marL="342900" indent="-342900">
              <a:buFont typeface="+mj-lt"/>
              <a:buAutoNum type="arabicPeriod"/>
            </a:pPr>
            <a:r>
              <a:rPr lang="en-IN" sz="2800" dirty="0" smtClean="0">
                <a:solidFill>
                  <a:srgbClr val="00B0F0"/>
                </a:solidFill>
              </a:rPr>
              <a:t>Electrolytes</a:t>
            </a:r>
          </a:p>
          <a:p>
            <a:r>
              <a:rPr lang="en-IN" sz="2800" dirty="0" smtClean="0">
                <a:solidFill>
                  <a:srgbClr val="00B0F0"/>
                </a:solidFill>
              </a:rPr>
              <a:t>Salivary amylase helps in starch digestion up to 30%.</a:t>
            </a:r>
          </a:p>
          <a:p>
            <a:pPr algn="ctr"/>
            <a:r>
              <a:rPr lang="en-IN" sz="2800" dirty="0" smtClean="0">
                <a:solidFill>
                  <a:srgbClr val="00B0F0"/>
                </a:solidFill>
              </a:rPr>
              <a:t>                   </a:t>
            </a:r>
          </a:p>
          <a:p>
            <a:pPr algn="ctr"/>
            <a:r>
              <a:rPr lang="en-IN" sz="1200" dirty="0" smtClean="0">
                <a:solidFill>
                  <a:srgbClr val="00B0F0"/>
                </a:solidFill>
              </a:rPr>
              <a:t> </a:t>
            </a:r>
            <a:r>
              <a:rPr lang="en-IN" sz="1100" dirty="0" smtClean="0">
                <a:solidFill>
                  <a:srgbClr val="00B0F0"/>
                </a:solidFill>
              </a:rPr>
              <a:t>salivary amylase</a:t>
            </a:r>
          </a:p>
          <a:p>
            <a:pPr algn="ctr"/>
            <a:r>
              <a:rPr lang="en-IN" sz="2800" dirty="0" smtClean="0">
                <a:solidFill>
                  <a:srgbClr val="00B0F0"/>
                </a:solidFill>
              </a:rPr>
              <a:t>Starch                                    maltose</a:t>
            </a:r>
          </a:p>
          <a:p>
            <a:pPr algn="ctr"/>
            <a:r>
              <a:rPr lang="en-IN" sz="2800" dirty="0" smtClean="0">
                <a:solidFill>
                  <a:srgbClr val="00B0F0"/>
                </a:solidFill>
              </a:rPr>
              <a:t>  </a:t>
            </a:r>
            <a:r>
              <a:rPr lang="en-IN" sz="1200" dirty="0" smtClean="0">
                <a:solidFill>
                  <a:srgbClr val="00B0F0"/>
                </a:solidFill>
              </a:rPr>
              <a:t>pH6.8</a:t>
            </a:r>
            <a:endParaRPr lang="en-IN" sz="1200" dirty="0">
              <a:solidFill>
                <a:srgbClr val="00B0F0"/>
              </a:solidFill>
            </a:endParaRPr>
          </a:p>
        </p:txBody>
      </p:sp>
      <p:sp>
        <p:nvSpPr>
          <p:cNvPr id="3" name="Right Arrow 2"/>
          <p:cNvSpPr/>
          <p:nvPr/>
        </p:nvSpPr>
        <p:spPr>
          <a:xfrm>
            <a:off x="3203848" y="3717032"/>
            <a:ext cx="2664296" cy="504056"/>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38077980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Box 1"/>
          <p:cNvSpPr txBox="1"/>
          <p:nvPr/>
        </p:nvSpPr>
        <p:spPr>
          <a:xfrm>
            <a:off x="3203848" y="2780928"/>
            <a:ext cx="3312368" cy="523220"/>
          </a:xfrm>
          <a:prstGeom prst="rect">
            <a:avLst/>
          </a:prstGeom>
          <a:noFill/>
        </p:spPr>
        <p:txBody>
          <a:bodyPr wrap="square" rtlCol="0">
            <a:spAutoFit/>
          </a:bodyPr>
          <a:lstStyle/>
          <a:p>
            <a:r>
              <a:rPr lang="en-US" sz="2800" dirty="0" smtClean="0">
                <a:solidFill>
                  <a:srgbClr val="FFFFFF"/>
                </a:solidFill>
              </a:rPr>
              <a:t>Gastric glands</a:t>
            </a:r>
            <a:endParaRPr lang="en-US" sz="2800" dirty="0">
              <a:solidFill>
                <a:srgbClr val="FFFFFF"/>
              </a:solidFill>
            </a:endParaRPr>
          </a:p>
        </p:txBody>
      </p:sp>
      <p:pic>
        <p:nvPicPr>
          <p:cNvPr id="3" name="Picture 2"/>
          <p:cNvPicPr>
            <a:picLocks noChangeAspect="1"/>
          </p:cNvPicPr>
          <p:nvPr/>
        </p:nvPicPr>
        <p:blipFill>
          <a:blip r:embed="rId2"/>
          <a:stretch>
            <a:fillRect/>
          </a:stretch>
        </p:blipFill>
        <p:spPr>
          <a:xfrm>
            <a:off x="755576" y="1556792"/>
            <a:ext cx="7589169" cy="4882057"/>
          </a:xfrm>
          <a:prstGeom prst="rect">
            <a:avLst/>
          </a:prstGeom>
        </p:spPr>
      </p:pic>
    </p:spTree>
    <p:extLst>
      <p:ext uri="{BB962C8B-B14F-4D97-AF65-F5344CB8AC3E}">
        <p14:creationId xmlns="" xmlns:p14="http://schemas.microsoft.com/office/powerpoint/2010/main" val="392207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grpId="0" nodeType="afterEffect">
                                  <p:stCondLst>
                                    <p:cond delay="0"/>
                                  </p:stCondLst>
                                  <p:childTnLst>
                                    <p:animMotion origin="layout" path="M -0.03144 0.00394 L -0.03144 -0.29018 " pathEditMode="relative" rAng="0" ptsTypes="AA">
                                      <p:cBhvr>
                                        <p:cTn id="6" dur="2000" fill="hold"/>
                                        <p:tgtEl>
                                          <p:spTgt spid="2"/>
                                        </p:tgtEl>
                                        <p:attrNameLst>
                                          <p:attrName>ppt_x</p:attrName>
                                          <p:attrName>ppt_y</p:attrName>
                                        </p:attrNameLst>
                                      </p:cBhvr>
                                      <p:rCtr x="0" y="-14706"/>
                                    </p:animMotion>
                                  </p:childTnLst>
                                </p:cTn>
                              </p:par>
                            </p:childTnLst>
                          </p:cTn>
                        </p:par>
                        <p:par>
                          <p:cTn id="7" fill="hold">
                            <p:stCondLst>
                              <p:cond delay="2000"/>
                            </p:stCondLst>
                            <p:childTnLst>
                              <p:par>
                                <p:cTn id="8" presetID="1" presetClass="entr" presetSubtype="0" fill="hold" nodeType="afterEffect">
                                  <p:stCondLst>
                                    <p:cond delay="0"/>
                                  </p:stCondLst>
                                  <p:childTnLst>
                                    <p:set>
                                      <p:cBhvr>
                                        <p:cTn id="9"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642910" y="1428736"/>
            <a:ext cx="7215238" cy="3785652"/>
          </a:xfrm>
          <a:prstGeom prst="rect">
            <a:avLst/>
          </a:prstGeom>
        </p:spPr>
        <p:txBody>
          <a:bodyPr wrap="square">
            <a:spAutoFit/>
          </a:bodyPr>
          <a:lstStyle/>
          <a:p>
            <a:pPr marL="285750" indent="-285750" algn="just">
              <a:buFont typeface="Arial"/>
              <a:buChar char="•"/>
            </a:pPr>
            <a:r>
              <a:rPr lang="en-IN" sz="2400" dirty="0" smtClean="0">
                <a:solidFill>
                  <a:srgbClr val="00B050"/>
                </a:solidFill>
              </a:rPr>
              <a:t>The inner lining of stomach secretes gastric juice and mucous .</a:t>
            </a:r>
          </a:p>
          <a:p>
            <a:pPr marL="285750" indent="-285750" algn="just">
              <a:buFont typeface="Arial"/>
              <a:buChar char="•"/>
            </a:pPr>
            <a:endParaRPr lang="en-IN" sz="2400" dirty="0">
              <a:solidFill>
                <a:srgbClr val="00B050"/>
              </a:solidFill>
            </a:endParaRPr>
          </a:p>
          <a:p>
            <a:pPr marL="285750" indent="-285750" algn="just">
              <a:buFont typeface="Arial"/>
              <a:buChar char="•"/>
            </a:pPr>
            <a:r>
              <a:rPr lang="en-US" sz="2400" dirty="0">
                <a:solidFill>
                  <a:srgbClr val="00B050"/>
                </a:solidFill>
              </a:rPr>
              <a:t>The </a:t>
            </a:r>
            <a:r>
              <a:rPr lang="en-US" sz="2400" dirty="0">
                <a:solidFill>
                  <a:srgbClr val="FFFF00"/>
                </a:solidFill>
              </a:rPr>
              <a:t>mucous lining </a:t>
            </a:r>
            <a:r>
              <a:rPr lang="en-US" sz="2400" dirty="0">
                <a:solidFill>
                  <a:srgbClr val="00B050"/>
                </a:solidFill>
              </a:rPr>
              <a:t>protects the stomach against the action of Hydrochloric acid.</a:t>
            </a:r>
          </a:p>
          <a:p>
            <a:pPr algn="just"/>
            <a:endParaRPr lang="en-IN" sz="2400" dirty="0" smtClean="0">
              <a:solidFill>
                <a:srgbClr val="00B050"/>
              </a:solidFill>
            </a:endParaRPr>
          </a:p>
          <a:p>
            <a:pPr marL="285750" indent="-285750" algn="just">
              <a:buFont typeface="Arial"/>
              <a:buChar char="•"/>
            </a:pPr>
            <a:r>
              <a:rPr lang="en-IN" sz="2400" dirty="0" smtClean="0">
                <a:solidFill>
                  <a:srgbClr val="00B050"/>
                </a:solidFill>
              </a:rPr>
              <a:t>Gastric jucie contains hydrocholric acid and two enzymes - </a:t>
            </a:r>
            <a:r>
              <a:rPr lang="en-IN" sz="2400" dirty="0" smtClean="0">
                <a:solidFill>
                  <a:srgbClr val="FFFF00"/>
                </a:solidFill>
              </a:rPr>
              <a:t>pepsin and renin.</a:t>
            </a:r>
          </a:p>
          <a:p>
            <a:pPr marL="285750" indent="-285750" algn="just">
              <a:buFont typeface="Arial"/>
              <a:buChar char="•"/>
            </a:pPr>
            <a:endParaRPr lang="en-IN" sz="2400" dirty="0">
              <a:solidFill>
                <a:srgbClr val="FFFFFF"/>
              </a:solidFill>
            </a:endParaRPr>
          </a:p>
          <a:p>
            <a:pPr marL="285750" indent="-285750" algn="just">
              <a:buFont typeface="Arial"/>
              <a:buChar char="•"/>
            </a:pPr>
            <a:endParaRPr lang="en-IN" sz="2400" dirty="0">
              <a:solidFill>
                <a:srgbClr val="FFFFFF"/>
              </a:solidFill>
            </a:endParaRPr>
          </a:p>
        </p:txBody>
      </p:sp>
    </p:spTree>
    <p:extLst>
      <p:ext uri="{BB962C8B-B14F-4D97-AF65-F5344CB8AC3E}">
        <p14:creationId xmlns="" xmlns:p14="http://schemas.microsoft.com/office/powerpoint/2010/main" val="11093691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500034" y="1214422"/>
            <a:ext cx="7358114" cy="3046988"/>
          </a:xfrm>
          <a:prstGeom prst="rect">
            <a:avLst/>
          </a:prstGeom>
        </p:spPr>
        <p:txBody>
          <a:bodyPr wrap="square">
            <a:spAutoFit/>
          </a:bodyPr>
          <a:lstStyle/>
          <a:p>
            <a:pPr marL="285750" indent="-285750" algn="just">
              <a:buFont typeface="Arial"/>
              <a:buChar char="•"/>
            </a:pPr>
            <a:r>
              <a:rPr lang="en-IN" sz="2800" dirty="0">
                <a:solidFill>
                  <a:srgbClr val="FFFF00"/>
                </a:solidFill>
              </a:rPr>
              <a:t>Hydrochloric acid kills bacteria which may have accompanied the food. </a:t>
            </a:r>
            <a:endParaRPr lang="en-IN" sz="2800" dirty="0" smtClean="0">
              <a:solidFill>
                <a:srgbClr val="FFFF00"/>
              </a:solidFill>
            </a:endParaRPr>
          </a:p>
          <a:p>
            <a:pPr marL="285750" indent="-285750" algn="just">
              <a:buFont typeface="Arial"/>
              <a:buChar char="•"/>
            </a:pPr>
            <a:endParaRPr lang="en-IN" sz="2800" dirty="0" smtClean="0">
              <a:solidFill>
                <a:schemeClr val="accent4">
                  <a:lumMod val="60000"/>
                  <a:lumOff val="40000"/>
                </a:schemeClr>
              </a:solidFill>
            </a:endParaRPr>
          </a:p>
          <a:p>
            <a:pPr marL="285750" indent="-285750" algn="just">
              <a:buFont typeface="Arial"/>
              <a:buChar char="•"/>
            </a:pPr>
            <a:r>
              <a:rPr lang="en-IN" sz="2800" dirty="0" smtClean="0">
                <a:solidFill>
                  <a:schemeClr val="accent4">
                    <a:lumMod val="60000"/>
                    <a:lumOff val="40000"/>
                  </a:schemeClr>
                </a:solidFill>
              </a:rPr>
              <a:t>Also</a:t>
            </a:r>
            <a:r>
              <a:rPr lang="en-IN" sz="2800" dirty="0">
                <a:solidFill>
                  <a:schemeClr val="accent4">
                    <a:lumMod val="60000"/>
                    <a:lumOff val="40000"/>
                  </a:schemeClr>
                </a:solidFill>
              </a:rPr>
              <a:t>, it converts inactivated form of pepsin into the activated form</a:t>
            </a:r>
            <a:r>
              <a:rPr lang="en-IN" sz="2800">
                <a:solidFill>
                  <a:schemeClr val="accent4">
                    <a:lumMod val="60000"/>
                    <a:lumOff val="40000"/>
                  </a:schemeClr>
                </a:solidFill>
              </a:rPr>
              <a:t>. </a:t>
            </a:r>
            <a:endParaRPr lang="en-IN" sz="2800" smtClean="0">
              <a:solidFill>
                <a:schemeClr val="accent4">
                  <a:lumMod val="60000"/>
                  <a:lumOff val="40000"/>
                </a:schemeClr>
              </a:solidFill>
            </a:endParaRPr>
          </a:p>
          <a:p>
            <a:pPr marL="285750" indent="-285750" algn="just">
              <a:buFont typeface="Arial"/>
              <a:buChar char="•"/>
            </a:pPr>
            <a:endParaRPr lang="en-IN" sz="2800" dirty="0" smtClean="0">
              <a:solidFill>
                <a:schemeClr val="accent4">
                  <a:lumMod val="60000"/>
                  <a:lumOff val="40000"/>
                </a:schemeClr>
              </a:solidFill>
            </a:endParaRPr>
          </a:p>
          <a:p>
            <a:pPr marL="285750" indent="-285750" algn="just">
              <a:buFont typeface="Arial"/>
              <a:buChar char="•"/>
            </a:pPr>
            <a:endParaRPr lang="en-IN" sz="2400" dirty="0">
              <a:solidFill>
                <a:schemeClr val="accent4">
                  <a:lumMod val="60000"/>
                  <a:lumOff val="40000"/>
                </a:schemeClr>
              </a:solidFill>
            </a:endParaRPr>
          </a:p>
        </p:txBody>
      </p:sp>
    </p:spTree>
    <p:extLst>
      <p:ext uri="{BB962C8B-B14F-4D97-AF65-F5344CB8AC3E}">
        <p14:creationId xmlns="" xmlns:p14="http://schemas.microsoft.com/office/powerpoint/2010/main" val="20475977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ight Arrow 2"/>
          <p:cNvSpPr/>
          <p:nvPr/>
        </p:nvSpPr>
        <p:spPr>
          <a:xfrm>
            <a:off x="2928926" y="2428868"/>
            <a:ext cx="1440160" cy="216024"/>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Rectangle 3"/>
          <p:cNvSpPr/>
          <p:nvPr/>
        </p:nvSpPr>
        <p:spPr>
          <a:xfrm>
            <a:off x="928662" y="1142984"/>
            <a:ext cx="6858048" cy="2308324"/>
          </a:xfrm>
          <a:prstGeom prst="rect">
            <a:avLst/>
          </a:prstGeom>
        </p:spPr>
        <p:txBody>
          <a:bodyPr wrap="square">
            <a:spAutoFit/>
          </a:bodyPr>
          <a:lstStyle/>
          <a:p>
            <a:pPr marL="285750" indent="-285750" algn="just">
              <a:buFont typeface="Arial"/>
              <a:buChar char="•"/>
            </a:pPr>
            <a:r>
              <a:rPr lang="en-IN" sz="2400" dirty="0">
                <a:solidFill>
                  <a:srgbClr val="92D050"/>
                </a:solidFill>
              </a:rPr>
              <a:t>Small amount of protein digestion (by pepsin) occurs in the stomach.</a:t>
            </a:r>
          </a:p>
          <a:p>
            <a:pPr algn="just"/>
            <a:r>
              <a:rPr lang="en-IN" sz="2400" dirty="0">
                <a:solidFill>
                  <a:srgbClr val="92D050"/>
                </a:solidFill>
              </a:rPr>
              <a:t>                             </a:t>
            </a:r>
            <a:r>
              <a:rPr lang="en-IN" sz="1200" dirty="0" smtClean="0">
                <a:solidFill>
                  <a:srgbClr val="92D050"/>
                </a:solidFill>
              </a:rPr>
              <a:t> </a:t>
            </a:r>
            <a:r>
              <a:rPr lang="en-IN" sz="1200" dirty="0">
                <a:solidFill>
                  <a:srgbClr val="92D050"/>
                </a:solidFill>
              </a:rPr>
              <a:t>Pepsin  </a:t>
            </a:r>
          </a:p>
          <a:p>
            <a:pPr algn="just"/>
            <a:r>
              <a:rPr lang="en-IN" sz="2400" dirty="0">
                <a:solidFill>
                  <a:srgbClr val="FFFFFF"/>
                </a:solidFill>
              </a:rPr>
              <a:t>       </a:t>
            </a:r>
            <a:r>
              <a:rPr lang="en-IN" sz="2400" dirty="0">
                <a:solidFill>
                  <a:srgbClr val="FF0000"/>
                </a:solidFill>
              </a:rPr>
              <a:t>Proteins                     Proteases+ Peptides</a:t>
            </a:r>
          </a:p>
          <a:p>
            <a:pPr algn="just"/>
            <a:endParaRPr lang="en-IN" sz="2400" dirty="0">
              <a:solidFill>
                <a:srgbClr val="FF0000"/>
              </a:solidFill>
            </a:endParaRPr>
          </a:p>
          <a:p>
            <a:pPr marL="285750" indent="-285750" algn="just">
              <a:buFont typeface="Arial"/>
              <a:buChar char="•"/>
            </a:pPr>
            <a:r>
              <a:rPr lang="en-IN" sz="2400" dirty="0">
                <a:solidFill>
                  <a:srgbClr val="FF0000"/>
                </a:solidFill>
              </a:rPr>
              <a:t>Renin in infants helps in milk digestion.</a:t>
            </a:r>
          </a:p>
        </p:txBody>
      </p:sp>
    </p:spTree>
    <p:extLst>
      <p:ext uri="{BB962C8B-B14F-4D97-AF65-F5344CB8AC3E}">
        <p14:creationId xmlns="" xmlns:p14="http://schemas.microsoft.com/office/powerpoint/2010/main" val="5843172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Box 1"/>
          <p:cNvSpPr txBox="1"/>
          <p:nvPr/>
        </p:nvSpPr>
        <p:spPr>
          <a:xfrm>
            <a:off x="142844" y="714356"/>
            <a:ext cx="4143404" cy="5262979"/>
          </a:xfrm>
          <a:prstGeom prst="rect">
            <a:avLst/>
          </a:prstGeom>
          <a:noFill/>
        </p:spPr>
        <p:txBody>
          <a:bodyPr wrap="square" rtlCol="0">
            <a:spAutoFit/>
          </a:bodyPr>
          <a:lstStyle/>
          <a:p>
            <a:pPr marL="285750" indent="-285750" algn="just">
              <a:buFont typeface="Arial"/>
              <a:buChar char="•"/>
            </a:pPr>
            <a:r>
              <a:rPr lang="en-US" sz="2400" dirty="0" smtClean="0">
                <a:solidFill>
                  <a:srgbClr val="FF0000"/>
                </a:solidFill>
              </a:rPr>
              <a:t>The liver is the largest gland of the body.</a:t>
            </a:r>
          </a:p>
          <a:p>
            <a:pPr marL="285750" indent="-285750" algn="just">
              <a:buFont typeface="Arial"/>
              <a:buChar char="•"/>
            </a:pPr>
            <a:endParaRPr lang="en-US" sz="2400" dirty="0" smtClean="0">
              <a:solidFill>
                <a:srgbClr val="FF0000"/>
              </a:solidFill>
            </a:endParaRPr>
          </a:p>
          <a:p>
            <a:pPr marL="285750" indent="-285750" algn="just">
              <a:buFont typeface="Arial"/>
              <a:buChar char="•"/>
            </a:pPr>
            <a:r>
              <a:rPr lang="en-US" sz="2400" dirty="0" smtClean="0">
                <a:solidFill>
                  <a:srgbClr val="FF0000"/>
                </a:solidFill>
              </a:rPr>
              <a:t>It is a  reddish brown gland situated on the right side of the upper abdomen.</a:t>
            </a:r>
          </a:p>
          <a:p>
            <a:pPr marL="285750" indent="-285750" algn="just">
              <a:buFont typeface="Arial"/>
              <a:buChar char="•"/>
            </a:pPr>
            <a:endParaRPr lang="en-US" sz="2400" dirty="0" smtClean="0">
              <a:solidFill>
                <a:srgbClr val="FF0000"/>
              </a:solidFill>
            </a:endParaRPr>
          </a:p>
          <a:p>
            <a:pPr marL="285750" indent="-285750" algn="just">
              <a:buFont typeface="Arial"/>
              <a:buChar char="•"/>
            </a:pPr>
            <a:r>
              <a:rPr lang="en-US" sz="2400" dirty="0">
                <a:solidFill>
                  <a:srgbClr val="FF0000"/>
                </a:solidFill>
              </a:rPr>
              <a:t>The main function of the liver is to secrete bile juice. Bile juice is stored in a sac- like structure called the gall bladder.</a:t>
            </a:r>
          </a:p>
          <a:p>
            <a:pPr marL="285750" indent="-285750" algn="just">
              <a:buFont typeface="Arial"/>
              <a:buChar char="•"/>
            </a:pPr>
            <a:endParaRPr lang="en-US" sz="2400" dirty="0" smtClean="0">
              <a:solidFill>
                <a:srgbClr val="FFFFFF"/>
              </a:solidFill>
            </a:endParaRPr>
          </a:p>
        </p:txBody>
      </p:sp>
      <p:pic>
        <p:nvPicPr>
          <p:cNvPr id="7" name="Picture 6"/>
          <p:cNvPicPr>
            <a:picLocks noChangeAspect="1"/>
          </p:cNvPicPr>
          <p:nvPr/>
        </p:nvPicPr>
        <p:blipFill>
          <a:blip r:embed="rId2"/>
          <a:stretch>
            <a:fillRect/>
          </a:stretch>
        </p:blipFill>
        <p:spPr>
          <a:xfrm>
            <a:off x="4357686" y="642918"/>
            <a:ext cx="3714777" cy="5357850"/>
          </a:xfrm>
          <a:prstGeom prst="rect">
            <a:avLst/>
          </a:prstGeom>
        </p:spPr>
      </p:pic>
    </p:spTree>
    <p:extLst>
      <p:ext uri="{BB962C8B-B14F-4D97-AF65-F5344CB8AC3E}">
        <p14:creationId xmlns="" xmlns:p14="http://schemas.microsoft.com/office/powerpoint/2010/main" val="8869979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p:nvPr/>
        </p:nvSpPr>
        <p:spPr>
          <a:xfrm>
            <a:off x="358" y="357166"/>
            <a:ext cx="8000666" cy="6986528"/>
          </a:xfrm>
          <a:prstGeom prst="rect">
            <a:avLst/>
          </a:prstGeom>
        </p:spPr>
        <p:txBody>
          <a:bodyPr wrap="square">
            <a:spAutoFit/>
          </a:bodyPr>
          <a:lstStyle/>
          <a:p>
            <a:pPr marL="285750" indent="-285750" algn="just">
              <a:buFont typeface="Arial"/>
              <a:buChar char="•"/>
            </a:pPr>
            <a:r>
              <a:rPr lang="en-IN" sz="2800" dirty="0" smtClean="0">
                <a:solidFill>
                  <a:srgbClr val="92D050"/>
                </a:solidFill>
              </a:rPr>
              <a:t>Bile takes part in the digestion of fats present in the ingested food.</a:t>
            </a:r>
          </a:p>
          <a:p>
            <a:pPr marL="285750" indent="-285750" algn="just">
              <a:buFont typeface="Arial"/>
              <a:buChar char="•"/>
            </a:pPr>
            <a:endParaRPr lang="en-US" sz="2800" dirty="0" smtClean="0">
              <a:solidFill>
                <a:srgbClr val="92D050"/>
              </a:solidFill>
            </a:endParaRPr>
          </a:p>
          <a:p>
            <a:pPr marL="285750" indent="-285750" algn="just">
              <a:buFont typeface="Arial"/>
              <a:buChar char="•"/>
            </a:pPr>
            <a:r>
              <a:rPr lang="en-IN" sz="2800" dirty="0" smtClean="0">
                <a:solidFill>
                  <a:srgbClr val="92D050"/>
                </a:solidFill>
              </a:rPr>
              <a:t>Bile emulsifies fats which help in breaking them into small globules. In this way, fat globules are easily exposed to the action of fat-hydrolyzing, enzymes. </a:t>
            </a:r>
          </a:p>
          <a:p>
            <a:pPr marL="285750" indent="-285750" algn="just">
              <a:buFont typeface="Arial"/>
              <a:buChar char="•"/>
            </a:pPr>
            <a:endParaRPr lang="en-US" sz="2800" dirty="0" smtClean="0">
              <a:solidFill>
                <a:srgbClr val="92D050"/>
              </a:solidFill>
            </a:endParaRPr>
          </a:p>
          <a:p>
            <a:pPr marL="285750" indent="-285750" algn="just">
              <a:buFont typeface="Arial"/>
              <a:buChar char="•"/>
            </a:pPr>
            <a:r>
              <a:rPr lang="en-US" sz="2800" dirty="0" smtClean="0">
                <a:solidFill>
                  <a:srgbClr val="92D050"/>
                </a:solidFill>
              </a:rPr>
              <a:t>Although the bile juice received from the liver does not contain any enzymes, it is still essential for digestion since it breaks the fat globules into smaller droplets so that the enzymes could act on them efficiently </a:t>
            </a:r>
            <a:r>
              <a:rPr lang="en-US" sz="2800" dirty="0" smtClean="0">
                <a:solidFill>
                  <a:srgbClr val="FF0000"/>
                </a:solidFill>
              </a:rPr>
              <a:t>(emulsification).</a:t>
            </a:r>
          </a:p>
          <a:p>
            <a:pPr marL="285750" indent="-285750" algn="just">
              <a:buFont typeface="Arial"/>
              <a:buChar char="•"/>
            </a:pPr>
            <a:endParaRPr lang="en-IN" sz="2800" dirty="0" smtClean="0">
              <a:solidFill>
                <a:srgbClr val="92D050"/>
              </a:solidFill>
            </a:endParaRPr>
          </a:p>
          <a:p>
            <a:pPr marL="285750" indent="-285750" algn="just">
              <a:buFont typeface="Arial"/>
              <a:buChar char="•"/>
            </a:pPr>
            <a:endParaRPr lang="en-IN" sz="2800" dirty="0" smtClean="0">
              <a:solidFill>
                <a:srgbClr val="FFFFFF"/>
              </a:solidFill>
            </a:endParaRPr>
          </a:p>
        </p:txBody>
      </p:sp>
    </p:spTree>
    <p:extLst>
      <p:ext uri="{BB962C8B-B14F-4D97-AF65-F5344CB8AC3E}">
        <p14:creationId xmlns="" xmlns:p14="http://schemas.microsoft.com/office/powerpoint/2010/main" val="40000271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Rectangle 2"/>
          <p:cNvSpPr/>
          <p:nvPr/>
        </p:nvSpPr>
        <p:spPr>
          <a:xfrm>
            <a:off x="15685" y="1071546"/>
            <a:ext cx="8056777" cy="3539430"/>
          </a:xfrm>
          <a:prstGeom prst="rect">
            <a:avLst/>
          </a:prstGeom>
        </p:spPr>
        <p:txBody>
          <a:bodyPr wrap="square">
            <a:spAutoFit/>
          </a:bodyPr>
          <a:lstStyle/>
          <a:p>
            <a:pPr algn="just"/>
            <a:endParaRPr lang="en-IN" sz="2800" dirty="0" smtClean="0">
              <a:solidFill>
                <a:srgbClr val="FFFFFF"/>
              </a:solidFill>
            </a:endParaRPr>
          </a:p>
          <a:p>
            <a:pPr marL="285750" indent="-285750" algn="just">
              <a:buFont typeface="Arial"/>
              <a:buChar char="•"/>
            </a:pPr>
            <a:r>
              <a:rPr lang="en-IN" sz="2800" dirty="0" smtClean="0">
                <a:solidFill>
                  <a:srgbClr val="92D050"/>
                </a:solidFill>
              </a:rPr>
              <a:t>The </a:t>
            </a:r>
            <a:r>
              <a:rPr lang="en-IN" sz="2800" dirty="0">
                <a:solidFill>
                  <a:srgbClr val="92D050"/>
                </a:solidFill>
              </a:rPr>
              <a:t>acidic </a:t>
            </a:r>
            <a:r>
              <a:rPr lang="en-IN" sz="2800" dirty="0" smtClean="0">
                <a:solidFill>
                  <a:srgbClr val="92D050"/>
                </a:solidFill>
              </a:rPr>
              <a:t>food coming </a:t>
            </a:r>
            <a:r>
              <a:rPr lang="en-IN" sz="2800" dirty="0">
                <a:solidFill>
                  <a:srgbClr val="92D050"/>
                </a:solidFill>
              </a:rPr>
              <a:t>from the stomach becomes alkaline, when it is </a:t>
            </a:r>
            <a:r>
              <a:rPr lang="en-IN" sz="2800" dirty="0" smtClean="0">
                <a:solidFill>
                  <a:srgbClr val="92D050"/>
                </a:solidFill>
              </a:rPr>
              <a:t>mixed with </a:t>
            </a:r>
            <a:r>
              <a:rPr lang="en-IN" sz="2800" dirty="0">
                <a:solidFill>
                  <a:srgbClr val="92D050"/>
                </a:solidFill>
              </a:rPr>
              <a:t>the bile. </a:t>
            </a:r>
            <a:r>
              <a:rPr lang="en-IN" sz="2800" dirty="0">
                <a:solidFill>
                  <a:srgbClr val="FF0000"/>
                </a:solidFill>
              </a:rPr>
              <a:t>It is an extremely important step which </a:t>
            </a:r>
            <a:r>
              <a:rPr lang="en-IN" sz="2800" dirty="0" smtClean="0">
                <a:solidFill>
                  <a:srgbClr val="FF0000"/>
                </a:solidFill>
              </a:rPr>
              <a:t>ensures further </a:t>
            </a:r>
            <a:r>
              <a:rPr lang="en-IN" sz="2800" dirty="0">
                <a:solidFill>
                  <a:srgbClr val="FF0000"/>
                </a:solidFill>
              </a:rPr>
              <a:t>digestion of the food. The digestive enzymes that are </a:t>
            </a:r>
            <a:r>
              <a:rPr lang="en-IN" sz="2800" dirty="0" smtClean="0">
                <a:solidFill>
                  <a:srgbClr val="FF0000"/>
                </a:solidFill>
              </a:rPr>
              <a:t>brought </a:t>
            </a:r>
            <a:r>
              <a:rPr lang="en-IN" sz="2800" dirty="0">
                <a:solidFill>
                  <a:srgbClr val="FF0000"/>
                </a:solidFill>
              </a:rPr>
              <a:t>in the duodenum and ileum can catalyse the </a:t>
            </a:r>
            <a:r>
              <a:rPr lang="en-IN" sz="2800" dirty="0" smtClean="0">
                <a:solidFill>
                  <a:srgbClr val="FF0000"/>
                </a:solidFill>
              </a:rPr>
              <a:t>breakdown </a:t>
            </a:r>
            <a:r>
              <a:rPr lang="en-IN" sz="2800" dirty="0">
                <a:solidFill>
                  <a:srgbClr val="FF0000"/>
                </a:solidFill>
              </a:rPr>
              <a:t>of food only in alkaline medium.</a:t>
            </a:r>
          </a:p>
        </p:txBody>
      </p:sp>
    </p:spTree>
    <p:extLst>
      <p:ext uri="{BB962C8B-B14F-4D97-AF65-F5344CB8AC3E}">
        <p14:creationId xmlns="" xmlns:p14="http://schemas.microsoft.com/office/powerpoint/2010/main" val="30225804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Box 1"/>
          <p:cNvSpPr txBox="1"/>
          <p:nvPr/>
        </p:nvSpPr>
        <p:spPr>
          <a:xfrm>
            <a:off x="3419872" y="1628800"/>
            <a:ext cx="3456384" cy="523220"/>
          </a:xfrm>
          <a:prstGeom prst="rect">
            <a:avLst/>
          </a:prstGeom>
          <a:noFill/>
        </p:spPr>
        <p:txBody>
          <a:bodyPr wrap="square" rtlCol="0">
            <a:spAutoFit/>
          </a:bodyPr>
          <a:lstStyle/>
          <a:p>
            <a:r>
              <a:rPr lang="en-US" sz="2800" dirty="0" smtClean="0">
                <a:solidFill>
                  <a:srgbClr val="FFFFFF"/>
                </a:solidFill>
              </a:rPr>
              <a:t>Pancreas</a:t>
            </a:r>
            <a:endParaRPr lang="en-US" sz="2800" dirty="0">
              <a:solidFill>
                <a:srgbClr val="FFFFFF"/>
              </a:solidFill>
            </a:endParaRPr>
          </a:p>
        </p:txBody>
      </p:sp>
      <p:pic>
        <p:nvPicPr>
          <p:cNvPr id="3" name="Picture 2"/>
          <p:cNvPicPr>
            <a:picLocks noChangeAspect="1"/>
          </p:cNvPicPr>
          <p:nvPr/>
        </p:nvPicPr>
        <p:blipFill>
          <a:blip r:embed="rId2"/>
          <a:stretch>
            <a:fillRect/>
          </a:stretch>
        </p:blipFill>
        <p:spPr>
          <a:xfrm>
            <a:off x="214282" y="571480"/>
            <a:ext cx="7572428" cy="3929090"/>
          </a:xfrm>
          <a:prstGeom prst="rect">
            <a:avLst/>
          </a:prstGeom>
        </p:spPr>
      </p:pic>
      <p:sp>
        <p:nvSpPr>
          <p:cNvPr id="4" name="Rectangle 3"/>
          <p:cNvSpPr/>
          <p:nvPr/>
        </p:nvSpPr>
        <p:spPr>
          <a:xfrm>
            <a:off x="500034" y="4786322"/>
            <a:ext cx="7215238" cy="1938992"/>
          </a:xfrm>
          <a:prstGeom prst="rect">
            <a:avLst/>
          </a:prstGeom>
        </p:spPr>
        <p:txBody>
          <a:bodyPr wrap="square">
            <a:spAutoFit/>
          </a:bodyPr>
          <a:lstStyle/>
          <a:p>
            <a:pPr marL="285750" indent="-285750" algn="just">
              <a:buFont typeface="Arial"/>
              <a:buChar char="•"/>
            </a:pPr>
            <a:r>
              <a:rPr lang="en-IN" sz="2400" dirty="0" smtClean="0">
                <a:solidFill>
                  <a:srgbClr val="FFC000"/>
                </a:solidFill>
              </a:rPr>
              <a:t>Pancreas  is the second largest gland of the body. </a:t>
            </a:r>
          </a:p>
          <a:p>
            <a:pPr marL="285750" indent="-285750" algn="just">
              <a:buFont typeface="Arial"/>
              <a:buChar char="•"/>
            </a:pPr>
            <a:endParaRPr lang="en-IN" sz="2400" dirty="0" smtClean="0">
              <a:solidFill>
                <a:srgbClr val="FFC000"/>
              </a:solidFill>
            </a:endParaRPr>
          </a:p>
          <a:p>
            <a:pPr marL="285750" indent="-285750" algn="just">
              <a:buFont typeface="Arial"/>
              <a:buChar char="•"/>
            </a:pPr>
            <a:r>
              <a:rPr lang="en-IN" sz="2400" dirty="0" smtClean="0">
                <a:solidFill>
                  <a:srgbClr val="FFC000"/>
                </a:solidFill>
              </a:rPr>
              <a:t>It lies in the fold of duodenum and is cream yellowish in colour. </a:t>
            </a:r>
          </a:p>
        </p:txBody>
      </p:sp>
    </p:spTree>
    <p:extLst>
      <p:ext uri="{BB962C8B-B14F-4D97-AF65-F5344CB8AC3E}">
        <p14:creationId xmlns="" xmlns:p14="http://schemas.microsoft.com/office/powerpoint/2010/main" val="2342603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grpId="0" nodeType="withEffect">
                                  <p:stCondLst>
                                    <p:cond delay="0"/>
                                  </p:stCondLst>
                                  <p:childTnLst>
                                    <p:animMotion origin="layout" path="M -0.06287 0.00394 L -0.05505 -0.1327 " pathEditMode="relative" rAng="0" ptsTypes="AA">
                                      <p:cBhvr>
                                        <p:cTn id="6" dur="2000" fill="hold"/>
                                        <p:tgtEl>
                                          <p:spTgt spid="2"/>
                                        </p:tgtEl>
                                        <p:attrNameLst>
                                          <p:attrName>ppt_x</p:attrName>
                                          <p:attrName>ppt_y</p:attrName>
                                        </p:attrNameLst>
                                      </p:cBhvr>
                                      <p:rCtr x="382" y="-6832"/>
                                    </p:animMotion>
                                  </p:childTnLst>
                                </p:cTn>
                              </p:par>
                            </p:childTnLst>
                          </p:cTn>
                        </p:par>
                        <p:par>
                          <p:cTn id="7" fill="hold">
                            <p:stCondLst>
                              <p:cond delay="2000"/>
                            </p:stCondLst>
                            <p:childTnLst>
                              <p:par>
                                <p:cTn id="8" presetID="1" presetClass="entr" presetSubtype="0" fill="hold" nodeType="afterEffect">
                                  <p:stCondLst>
                                    <p:cond delay="0"/>
                                  </p:stCondLst>
                                  <p:childTnLst>
                                    <p:set>
                                      <p:cBhvr>
                                        <p:cTn id="9"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0" y="571480"/>
            <a:ext cx="8072462" cy="3046988"/>
          </a:xfrm>
          <a:prstGeom prst="rect">
            <a:avLst/>
          </a:prstGeom>
        </p:spPr>
        <p:txBody>
          <a:bodyPr wrap="square">
            <a:spAutoFit/>
          </a:bodyPr>
          <a:lstStyle/>
          <a:p>
            <a:pPr marL="285750" indent="-285750" algn="just">
              <a:buFont typeface="Arial"/>
              <a:buChar char="•"/>
            </a:pPr>
            <a:r>
              <a:rPr lang="en-IN" sz="2400" dirty="0">
                <a:solidFill>
                  <a:srgbClr val="FFC000"/>
                </a:solidFill>
              </a:rPr>
              <a:t>It secretes pancreatic juice, which contains protease, amylase and lipase enzymes</a:t>
            </a:r>
            <a:r>
              <a:rPr lang="en-IN" sz="2400" dirty="0" smtClean="0">
                <a:solidFill>
                  <a:srgbClr val="FFC000"/>
                </a:solidFill>
              </a:rPr>
              <a:t>.</a:t>
            </a:r>
          </a:p>
          <a:p>
            <a:pPr marL="285750" indent="-285750" algn="just">
              <a:buFont typeface="Arial"/>
              <a:buChar char="•"/>
            </a:pPr>
            <a:endParaRPr lang="en-IN" sz="2400" dirty="0">
              <a:solidFill>
                <a:srgbClr val="FFC000"/>
              </a:solidFill>
            </a:endParaRPr>
          </a:p>
          <a:p>
            <a:pPr marL="285750" indent="-285750" algn="just">
              <a:buFont typeface="Arial"/>
              <a:buChar char="•"/>
            </a:pPr>
            <a:r>
              <a:rPr lang="en-IN" sz="2400" dirty="0">
                <a:solidFill>
                  <a:srgbClr val="FFC000"/>
                </a:solidFill>
              </a:rPr>
              <a:t>These juices take part in the digestion of carbohydrates, lipids and proteins by breaking them intto simple substances for example, amylase breaks starch into maltose, while lipase breaks complex fats into simple fats</a:t>
            </a:r>
          </a:p>
        </p:txBody>
      </p:sp>
    </p:spTree>
    <p:extLst>
      <p:ext uri="{BB962C8B-B14F-4D97-AF65-F5344CB8AC3E}">
        <p14:creationId xmlns="" xmlns:p14="http://schemas.microsoft.com/office/powerpoint/2010/main" val="86957138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Box 2"/>
          <p:cNvSpPr txBox="1"/>
          <p:nvPr/>
        </p:nvSpPr>
        <p:spPr>
          <a:xfrm>
            <a:off x="285720" y="785794"/>
            <a:ext cx="7643866" cy="4955203"/>
          </a:xfrm>
          <a:prstGeom prst="rect">
            <a:avLst/>
          </a:prstGeom>
          <a:noFill/>
          <a:ln>
            <a:noFill/>
          </a:ln>
          <a:effectLst>
            <a:glow rad="63500">
              <a:schemeClr val="accent2">
                <a:satMod val="175000"/>
                <a:alpha val="40000"/>
              </a:schemeClr>
            </a:glow>
            <a:outerShdw blurRad="107950" dist="12700" dir="5400000" algn="ctr">
              <a:srgbClr val="000000"/>
            </a:outerShdw>
          </a:effectLst>
          <a:scene3d>
            <a:camera prst="orthographicFront"/>
            <a:lightRig rig="soft" dir="t">
              <a:rot lat="0" lon="0" rev="0"/>
            </a:lightRig>
          </a:scene3d>
          <a:sp3d contourW="44450" prstMaterial="matte">
            <a:bevelT w="63500" h="63500" prst="artDeco"/>
            <a:contourClr>
              <a:srgbClr val="FFFFFF"/>
            </a:contourClr>
          </a:sp3d>
        </p:spPr>
        <p:txBody>
          <a:bodyPr wrap="square" rtlCol="0">
            <a:spAutoFit/>
          </a:bodyPr>
          <a:lstStyle/>
          <a:p>
            <a:pPr marL="342900" indent="-342900">
              <a:buFont typeface="Arial"/>
              <a:buChar char="•"/>
            </a:pPr>
            <a:r>
              <a:rPr lang="en-US" sz="2400" dirty="0" smtClean="0">
                <a:solidFill>
                  <a:srgbClr val="FFFF00"/>
                </a:solidFill>
                <a:latin typeface="+mj-lt"/>
              </a:rPr>
              <a:t>The small intestine is a highly coiled, tube-like structure and is about </a:t>
            </a:r>
            <a:r>
              <a:rPr lang="en-US" sz="2400" dirty="0">
                <a:solidFill>
                  <a:srgbClr val="FFFF00"/>
                </a:solidFill>
                <a:latin typeface="+mj-lt"/>
              </a:rPr>
              <a:t>7.5 </a:t>
            </a:r>
            <a:r>
              <a:rPr lang="en-US" sz="2400" dirty="0" smtClean="0">
                <a:solidFill>
                  <a:srgbClr val="FFFF00"/>
                </a:solidFill>
                <a:latin typeface="+mj-lt"/>
              </a:rPr>
              <a:t>meters </a:t>
            </a:r>
            <a:r>
              <a:rPr lang="en-US" sz="2400" dirty="0">
                <a:solidFill>
                  <a:srgbClr val="FFFF00"/>
                </a:solidFill>
                <a:latin typeface="+mj-lt"/>
              </a:rPr>
              <a:t>in length.</a:t>
            </a:r>
          </a:p>
          <a:p>
            <a:pPr marL="342900" indent="-342900">
              <a:buFont typeface="Arial"/>
              <a:buChar char="•"/>
            </a:pPr>
            <a:endParaRPr lang="en-US" sz="2400" dirty="0">
              <a:solidFill>
                <a:srgbClr val="FFFFFF"/>
              </a:solidFill>
            </a:endParaRPr>
          </a:p>
          <a:p>
            <a:pPr marL="342900" indent="-342900">
              <a:buFont typeface="Arial"/>
              <a:buChar char="•"/>
            </a:pPr>
            <a:r>
              <a:rPr lang="en-US" sz="2400" dirty="0" smtClean="0">
                <a:solidFill>
                  <a:srgbClr val="FF0000"/>
                </a:solidFill>
              </a:rPr>
              <a:t>The stomach empties its content into the small intestine.</a:t>
            </a:r>
          </a:p>
          <a:p>
            <a:pPr marL="342900" indent="-342900">
              <a:buFont typeface="Arial"/>
              <a:buChar char="•"/>
            </a:pPr>
            <a:endParaRPr lang="en-US" sz="2400" dirty="0" smtClean="0">
              <a:solidFill>
                <a:srgbClr val="FF0000"/>
              </a:solidFill>
            </a:endParaRPr>
          </a:p>
          <a:p>
            <a:pPr marL="342900" indent="-342900" algn="just">
              <a:buFont typeface="Arial"/>
              <a:buChar char="•"/>
            </a:pPr>
            <a:r>
              <a:rPr lang="en-US" sz="2400" dirty="0" smtClean="0">
                <a:solidFill>
                  <a:srgbClr val="00B0F0"/>
                </a:solidFill>
              </a:rPr>
              <a:t>It receives secretions from the liver and the pancreas In the form of bile and pancreatic juice.</a:t>
            </a:r>
          </a:p>
          <a:p>
            <a:pPr algn="just"/>
            <a:endParaRPr lang="en-US" sz="2400" dirty="0" smtClean="0">
              <a:solidFill>
                <a:srgbClr val="FFFFFF"/>
              </a:solidFill>
            </a:endParaRPr>
          </a:p>
          <a:p>
            <a:pPr marL="342900" indent="-342900" algn="just">
              <a:buFont typeface="Arial"/>
              <a:buChar char="•"/>
            </a:pPr>
            <a:r>
              <a:rPr lang="en-US" sz="2400" dirty="0" smtClean="0">
                <a:solidFill>
                  <a:srgbClr val="FFC000"/>
                </a:solidFill>
              </a:rPr>
              <a:t>Apart from this, the walls of the small intestine also secrete intestinal juice, </a:t>
            </a:r>
            <a:r>
              <a:rPr lang="en-US" sz="2800" b="1" dirty="0" err="1" smtClean="0">
                <a:solidFill>
                  <a:srgbClr val="00B050"/>
                </a:solidFill>
                <a:latin typeface="Aharoni" pitchFamily="2" charset="-79"/>
                <a:cs typeface="Aharoni" pitchFamily="2" charset="-79"/>
              </a:rPr>
              <a:t>succus</a:t>
            </a:r>
            <a:r>
              <a:rPr lang="en-US" sz="2800" b="1" dirty="0" smtClean="0">
                <a:solidFill>
                  <a:srgbClr val="00B050"/>
                </a:solidFill>
                <a:latin typeface="Aharoni" pitchFamily="2" charset="-79"/>
                <a:cs typeface="Aharoni" pitchFamily="2" charset="-79"/>
              </a:rPr>
              <a:t> </a:t>
            </a:r>
            <a:r>
              <a:rPr lang="en-US" sz="2800" b="1" dirty="0" err="1" smtClean="0">
                <a:solidFill>
                  <a:srgbClr val="00B050"/>
                </a:solidFill>
                <a:latin typeface="Aharoni" pitchFamily="2" charset="-79"/>
                <a:cs typeface="Aharoni" pitchFamily="2" charset="-79"/>
              </a:rPr>
              <a:t>entericus</a:t>
            </a:r>
            <a:r>
              <a:rPr lang="en-US" sz="2800" b="1" dirty="0" smtClean="0">
                <a:solidFill>
                  <a:srgbClr val="00B050"/>
                </a:solidFill>
                <a:latin typeface="Aharoni" pitchFamily="2" charset="-79"/>
                <a:cs typeface="Aharoni" pitchFamily="2" charset="-79"/>
              </a:rPr>
              <a:t>.</a:t>
            </a:r>
          </a:p>
          <a:p>
            <a:pPr marL="342900" indent="-342900">
              <a:buFont typeface="Arial"/>
              <a:buChar char="•"/>
            </a:pPr>
            <a:endParaRPr lang="en-US" sz="2400" dirty="0" smtClean="0">
              <a:solidFill>
                <a:srgbClr val="FF0000"/>
              </a:solidFill>
            </a:endParaRPr>
          </a:p>
          <a:p>
            <a:pPr marL="342900" indent="-342900">
              <a:buFont typeface="Arial"/>
              <a:buChar char="•"/>
            </a:pPr>
            <a:endParaRPr lang="en-US" sz="2400" dirty="0" smtClean="0">
              <a:solidFill>
                <a:srgbClr val="FFFFFF"/>
              </a:solidFill>
            </a:endParaRPr>
          </a:p>
        </p:txBody>
      </p:sp>
    </p:spTree>
    <p:extLst>
      <p:ext uri="{BB962C8B-B14F-4D97-AF65-F5344CB8AC3E}">
        <p14:creationId xmlns="" xmlns:p14="http://schemas.microsoft.com/office/powerpoint/2010/main" val="38100046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Box 1"/>
          <p:cNvSpPr txBox="1"/>
          <p:nvPr/>
        </p:nvSpPr>
        <p:spPr>
          <a:xfrm>
            <a:off x="571472" y="500042"/>
            <a:ext cx="7286676" cy="3416320"/>
          </a:xfrm>
          <a:prstGeom prst="rect">
            <a:avLst/>
          </a:prstGeom>
          <a:noFill/>
        </p:spPr>
        <p:txBody>
          <a:bodyPr wrap="square" rtlCol="0">
            <a:spAutoFit/>
          </a:bodyPr>
          <a:lstStyle/>
          <a:p>
            <a:pPr marL="285750" indent="-285750" algn="just">
              <a:buFont typeface="Arial"/>
              <a:buChar char="•"/>
            </a:pPr>
            <a:r>
              <a:rPr lang="en-US" sz="2400" dirty="0" smtClean="0">
                <a:solidFill>
                  <a:srgbClr val="00B0F0"/>
                </a:solidFill>
              </a:rPr>
              <a:t>When the partly digested food reaches the small intestine, the juices secreted by the small intestine complete the process of digestion.</a:t>
            </a:r>
          </a:p>
          <a:p>
            <a:pPr marL="285750" indent="-285750" algn="just">
              <a:buFont typeface="Arial"/>
              <a:buChar char="•"/>
            </a:pPr>
            <a:endParaRPr lang="en-US" sz="2400" dirty="0" smtClean="0">
              <a:solidFill>
                <a:srgbClr val="FFFFFF"/>
              </a:solidFill>
            </a:endParaRPr>
          </a:p>
          <a:p>
            <a:pPr marL="285750" indent="-285750" algn="just">
              <a:buFont typeface="Arial"/>
              <a:buChar char="•"/>
            </a:pPr>
            <a:r>
              <a:rPr lang="en-US" sz="2400" dirty="0" smtClean="0">
                <a:solidFill>
                  <a:srgbClr val="FFFF00"/>
                </a:solidFill>
              </a:rPr>
              <a:t>The secreted juices in the small intestines consist of maltase, </a:t>
            </a:r>
            <a:r>
              <a:rPr lang="en-US" sz="2400" dirty="0" err="1" smtClean="0">
                <a:solidFill>
                  <a:srgbClr val="FFFF00"/>
                </a:solidFill>
              </a:rPr>
              <a:t>sucrase</a:t>
            </a:r>
            <a:r>
              <a:rPr lang="en-US" sz="2400" dirty="0" smtClean="0">
                <a:solidFill>
                  <a:srgbClr val="FFFF00"/>
                </a:solidFill>
              </a:rPr>
              <a:t>, lactase, peptidase and lipase.</a:t>
            </a:r>
          </a:p>
          <a:p>
            <a:pPr marL="285750" indent="-285750" algn="just">
              <a:buFont typeface="Arial"/>
              <a:buChar char="•"/>
            </a:pPr>
            <a:endParaRPr lang="en-US" sz="2400" dirty="0" smtClean="0">
              <a:solidFill>
                <a:srgbClr val="FFFFFF"/>
              </a:solidFill>
            </a:endParaRPr>
          </a:p>
          <a:p>
            <a:pPr marL="285750" indent="-285750" algn="just">
              <a:buFont typeface="Arial"/>
              <a:buChar char="•"/>
            </a:pPr>
            <a:endParaRPr lang="en-US" sz="2400" dirty="0">
              <a:solidFill>
                <a:srgbClr val="FFFFFF"/>
              </a:solidFill>
            </a:endParaRPr>
          </a:p>
        </p:txBody>
      </p:sp>
    </p:spTree>
    <p:extLst>
      <p:ext uri="{BB962C8B-B14F-4D97-AF65-F5344CB8AC3E}">
        <p14:creationId xmlns="" xmlns:p14="http://schemas.microsoft.com/office/powerpoint/2010/main" val="34668986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Box 1"/>
          <p:cNvSpPr txBox="1"/>
          <p:nvPr/>
        </p:nvSpPr>
        <p:spPr>
          <a:xfrm flipH="1">
            <a:off x="1804337" y="2276872"/>
            <a:ext cx="45719" cy="153308"/>
          </a:xfrm>
          <a:prstGeom prst="rect">
            <a:avLst/>
          </a:prstGeom>
          <a:noFill/>
        </p:spPr>
        <p:txBody>
          <a:bodyPr wrap="square" rtlCol="0">
            <a:spAutoFit/>
          </a:bodyPr>
          <a:lstStyle/>
          <a:p>
            <a:endParaRPr lang="en-US" dirty="0"/>
          </a:p>
        </p:txBody>
      </p:sp>
      <p:sp>
        <p:nvSpPr>
          <p:cNvPr id="3" name="TextBox 2"/>
          <p:cNvSpPr txBox="1"/>
          <p:nvPr/>
        </p:nvSpPr>
        <p:spPr>
          <a:xfrm>
            <a:off x="357158" y="714356"/>
            <a:ext cx="7358114" cy="3785652"/>
          </a:xfrm>
          <a:prstGeom prst="rect">
            <a:avLst/>
          </a:prstGeom>
          <a:noFill/>
        </p:spPr>
        <p:txBody>
          <a:bodyPr wrap="square" rtlCol="0">
            <a:spAutoFit/>
          </a:bodyPr>
          <a:lstStyle/>
          <a:p>
            <a:pPr marL="342900" indent="-342900">
              <a:buFont typeface="Arial"/>
              <a:buChar char="•"/>
            </a:pPr>
            <a:r>
              <a:rPr lang="en-US" sz="2400" dirty="0" smtClean="0">
                <a:solidFill>
                  <a:schemeClr val="accent4">
                    <a:lumMod val="75000"/>
                  </a:schemeClr>
                </a:solidFill>
              </a:rPr>
              <a:t>Three of the major enzymes present in the pancreatic juice are- trypsin, amylase and lipase.</a:t>
            </a:r>
          </a:p>
          <a:p>
            <a:pPr marL="342900" indent="-342900">
              <a:buFont typeface="Arial"/>
              <a:buChar char="•"/>
            </a:pPr>
            <a:endParaRPr lang="en-US" sz="2400" dirty="0" smtClean="0">
              <a:solidFill>
                <a:srgbClr val="FFFFFF"/>
              </a:solidFill>
            </a:endParaRPr>
          </a:p>
          <a:p>
            <a:pPr marL="342900" indent="-342900">
              <a:buFont typeface="Arial"/>
              <a:buChar char="•"/>
            </a:pPr>
            <a:r>
              <a:rPr lang="en-US" sz="2400" dirty="0" smtClean="0">
                <a:solidFill>
                  <a:schemeClr val="accent4">
                    <a:lumMod val="75000"/>
                  </a:schemeClr>
                </a:solidFill>
              </a:rPr>
              <a:t>Action of pancreatic juice results in:</a:t>
            </a:r>
          </a:p>
          <a:p>
            <a:pPr marL="342900" indent="-342900">
              <a:buFont typeface="Arial"/>
              <a:buChar char="•"/>
            </a:pPr>
            <a:endParaRPr lang="en-US" sz="2400" dirty="0">
              <a:solidFill>
                <a:srgbClr val="FFFFFF"/>
              </a:solidFill>
            </a:endParaRPr>
          </a:p>
          <a:p>
            <a:r>
              <a:rPr lang="en-US" sz="2400" dirty="0" smtClean="0">
                <a:solidFill>
                  <a:srgbClr val="FFFFFF"/>
                </a:solidFill>
              </a:rPr>
              <a:t> </a:t>
            </a:r>
            <a:r>
              <a:rPr lang="en-US" sz="2400" dirty="0" smtClean="0">
                <a:solidFill>
                  <a:srgbClr val="00B050"/>
                </a:solidFill>
              </a:rPr>
              <a:t>Proteins                     </a:t>
            </a:r>
            <a:r>
              <a:rPr lang="en-US" sz="1400" dirty="0" err="1" smtClean="0">
                <a:solidFill>
                  <a:srgbClr val="00B050"/>
                </a:solidFill>
              </a:rPr>
              <a:t>Trypsin</a:t>
            </a:r>
            <a:r>
              <a:rPr lang="en-US" sz="1400" dirty="0" smtClean="0">
                <a:solidFill>
                  <a:srgbClr val="00B050"/>
                </a:solidFill>
              </a:rPr>
              <a:t>/</a:t>
            </a:r>
            <a:r>
              <a:rPr lang="en-US" sz="1400" dirty="0" err="1" smtClean="0">
                <a:solidFill>
                  <a:srgbClr val="00B050"/>
                </a:solidFill>
              </a:rPr>
              <a:t>Chymotrypsin</a:t>
            </a:r>
            <a:endParaRPr lang="en-US" sz="2400" dirty="0" smtClean="0">
              <a:solidFill>
                <a:srgbClr val="00B050"/>
              </a:solidFill>
            </a:endParaRPr>
          </a:p>
          <a:p>
            <a:r>
              <a:rPr lang="en-US" sz="2400" dirty="0">
                <a:solidFill>
                  <a:srgbClr val="00B050"/>
                </a:solidFill>
              </a:rPr>
              <a:t> </a:t>
            </a:r>
            <a:r>
              <a:rPr lang="en-US" sz="2400" dirty="0" smtClean="0">
                <a:solidFill>
                  <a:srgbClr val="00B050"/>
                </a:solidFill>
              </a:rPr>
              <a:t>Peptones  </a:t>
            </a:r>
          </a:p>
          <a:p>
            <a:r>
              <a:rPr lang="en-US" sz="2400" dirty="0" smtClean="0">
                <a:solidFill>
                  <a:srgbClr val="00B050"/>
                </a:solidFill>
              </a:rPr>
              <a:t>	</a:t>
            </a:r>
            <a:r>
              <a:rPr lang="en-US" sz="2400" dirty="0" smtClean="0">
                <a:solidFill>
                  <a:srgbClr val="00B050"/>
                </a:solidFill>
              </a:rPr>
              <a:t>				 </a:t>
            </a:r>
            <a:r>
              <a:rPr lang="en-US" sz="2400" dirty="0" err="1" smtClean="0">
                <a:solidFill>
                  <a:srgbClr val="00B050"/>
                </a:solidFill>
              </a:rPr>
              <a:t>Dipeptides</a:t>
            </a:r>
            <a:endParaRPr lang="en-US" sz="2400" dirty="0" smtClean="0">
              <a:solidFill>
                <a:srgbClr val="00B050"/>
              </a:solidFill>
            </a:endParaRPr>
          </a:p>
          <a:p>
            <a:r>
              <a:rPr lang="en-US" sz="2400" dirty="0" err="1" smtClean="0">
                <a:solidFill>
                  <a:srgbClr val="00B050"/>
                </a:solidFill>
              </a:rPr>
              <a:t>Proteoses</a:t>
            </a:r>
            <a:endParaRPr lang="en-US" sz="2400" dirty="0" smtClean="0">
              <a:solidFill>
                <a:srgbClr val="00B050"/>
              </a:solidFill>
            </a:endParaRPr>
          </a:p>
          <a:p>
            <a:r>
              <a:rPr lang="en-US" sz="2400" dirty="0" smtClean="0">
                <a:solidFill>
                  <a:srgbClr val="00B050"/>
                </a:solidFill>
              </a:rPr>
              <a:t> </a:t>
            </a:r>
            <a:r>
              <a:rPr lang="en-US" sz="2400" dirty="0" smtClean="0">
                <a:solidFill>
                  <a:srgbClr val="00B050"/>
                </a:solidFill>
              </a:rPr>
              <a:t>                                        </a:t>
            </a:r>
            <a:r>
              <a:rPr lang="en-US" sz="2400" dirty="0" smtClean="0">
                <a:solidFill>
                  <a:srgbClr val="FFFFFF"/>
                </a:solidFill>
              </a:rPr>
              <a:t>             </a:t>
            </a:r>
            <a:endParaRPr lang="en-US" sz="2400" dirty="0" smtClean="0">
              <a:solidFill>
                <a:srgbClr val="FFFFFF"/>
              </a:solidFill>
            </a:endParaRPr>
          </a:p>
        </p:txBody>
      </p:sp>
      <p:sp>
        <p:nvSpPr>
          <p:cNvPr id="4" name="Right Bracket 3"/>
          <p:cNvSpPr/>
          <p:nvPr/>
        </p:nvSpPr>
        <p:spPr>
          <a:xfrm>
            <a:off x="1714480" y="2643182"/>
            <a:ext cx="928694" cy="1214446"/>
          </a:xfrm>
          <a:prstGeom prst="righ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5" name="Right Arrow 4"/>
          <p:cNvSpPr/>
          <p:nvPr/>
        </p:nvSpPr>
        <p:spPr>
          <a:xfrm>
            <a:off x="3643306" y="2928934"/>
            <a:ext cx="1571636" cy="288032"/>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TextBox 5"/>
          <p:cNvSpPr txBox="1"/>
          <p:nvPr/>
        </p:nvSpPr>
        <p:spPr>
          <a:xfrm>
            <a:off x="5072066" y="4500570"/>
            <a:ext cx="2714644" cy="1938992"/>
          </a:xfrm>
          <a:prstGeom prst="rect">
            <a:avLst/>
          </a:prstGeom>
          <a:noFill/>
        </p:spPr>
        <p:txBody>
          <a:bodyPr wrap="square" rtlCol="0">
            <a:spAutoFit/>
          </a:bodyPr>
          <a:lstStyle/>
          <a:p>
            <a:r>
              <a:rPr lang="en-US" sz="2400" dirty="0" smtClean="0">
                <a:solidFill>
                  <a:srgbClr val="FF0000"/>
                </a:solidFill>
              </a:rPr>
              <a:t>                </a:t>
            </a:r>
            <a:r>
              <a:rPr lang="en-US" sz="1400" dirty="0" smtClean="0">
                <a:solidFill>
                  <a:srgbClr val="FF0000"/>
                </a:solidFill>
              </a:rPr>
              <a:t>Lipase</a:t>
            </a:r>
            <a:endParaRPr lang="en-US" sz="2400" dirty="0" smtClean="0">
              <a:solidFill>
                <a:srgbClr val="FF0000"/>
              </a:solidFill>
            </a:endParaRPr>
          </a:p>
          <a:p>
            <a:r>
              <a:rPr lang="en-US" sz="2400" dirty="0" smtClean="0">
                <a:solidFill>
                  <a:srgbClr val="FF0000"/>
                </a:solidFill>
              </a:rPr>
              <a:t>Fats                             </a:t>
            </a:r>
            <a:r>
              <a:rPr lang="en-US" sz="2400" dirty="0" err="1" smtClean="0">
                <a:solidFill>
                  <a:srgbClr val="FF0000"/>
                </a:solidFill>
              </a:rPr>
              <a:t>Diglycerides</a:t>
            </a:r>
            <a:r>
              <a:rPr lang="en-US" sz="2400" dirty="0" smtClean="0">
                <a:solidFill>
                  <a:srgbClr val="FF0000"/>
                </a:solidFill>
              </a:rPr>
              <a:t>                           </a:t>
            </a:r>
            <a:r>
              <a:rPr lang="en-US" sz="2400" dirty="0" err="1" smtClean="0">
                <a:solidFill>
                  <a:srgbClr val="FF0000"/>
                </a:solidFill>
              </a:rPr>
              <a:t>Monoglycerides</a:t>
            </a:r>
            <a:endParaRPr lang="en-US" sz="2400" dirty="0" smtClean="0">
              <a:solidFill>
                <a:srgbClr val="FF0000"/>
              </a:solidFill>
            </a:endParaRPr>
          </a:p>
          <a:p>
            <a:r>
              <a:rPr lang="en-US" sz="2400" dirty="0" smtClean="0">
                <a:solidFill>
                  <a:srgbClr val="FF0000"/>
                </a:solidFill>
              </a:rPr>
              <a:t>                      </a:t>
            </a:r>
            <a:endParaRPr lang="en-US" sz="2400" dirty="0">
              <a:solidFill>
                <a:srgbClr val="FF0000"/>
              </a:solidFill>
            </a:endParaRPr>
          </a:p>
        </p:txBody>
      </p:sp>
      <p:sp>
        <p:nvSpPr>
          <p:cNvPr id="10" name="TextBox 9"/>
          <p:cNvSpPr txBox="1"/>
          <p:nvPr/>
        </p:nvSpPr>
        <p:spPr>
          <a:xfrm>
            <a:off x="142844" y="4857760"/>
            <a:ext cx="2857520" cy="1231106"/>
          </a:xfrm>
          <a:prstGeom prst="rect">
            <a:avLst/>
          </a:prstGeom>
          <a:noFill/>
        </p:spPr>
        <p:txBody>
          <a:bodyPr wrap="square" rtlCol="0">
            <a:spAutoFit/>
          </a:bodyPr>
          <a:lstStyle/>
          <a:p>
            <a:r>
              <a:rPr lang="en-US" sz="2400" dirty="0" smtClean="0">
                <a:solidFill>
                  <a:srgbClr val="FFFFFF"/>
                </a:solidFill>
              </a:rPr>
              <a:t>                      </a:t>
            </a:r>
            <a:r>
              <a:rPr lang="en-US" sz="1400" b="1" dirty="0" smtClean="0">
                <a:solidFill>
                  <a:srgbClr val="00B0F0"/>
                </a:solidFill>
              </a:rPr>
              <a:t>Amylase</a:t>
            </a:r>
            <a:endParaRPr lang="en-US" sz="2400" b="1" dirty="0" smtClean="0">
              <a:solidFill>
                <a:srgbClr val="00B0F0"/>
              </a:solidFill>
            </a:endParaRPr>
          </a:p>
          <a:p>
            <a:r>
              <a:rPr lang="en-US" sz="1100" b="1" dirty="0" smtClean="0">
                <a:solidFill>
                  <a:srgbClr val="00B0F0"/>
                </a:solidFill>
              </a:rPr>
              <a:t>Starch</a:t>
            </a:r>
            <a:r>
              <a:rPr lang="en-US" sz="2400" b="1" dirty="0" smtClean="0">
                <a:solidFill>
                  <a:srgbClr val="00B0F0"/>
                </a:solidFill>
              </a:rPr>
              <a:t>                           </a:t>
            </a:r>
            <a:r>
              <a:rPr lang="en-US" sz="1200" b="1" dirty="0" smtClean="0">
                <a:solidFill>
                  <a:srgbClr val="00B0F0"/>
                </a:solidFill>
              </a:rPr>
              <a:t>Disaccharides</a:t>
            </a:r>
            <a:endParaRPr lang="en-US" sz="1200" b="1" dirty="0">
              <a:solidFill>
                <a:srgbClr val="00B0F0"/>
              </a:solidFill>
            </a:endParaRPr>
          </a:p>
        </p:txBody>
      </p:sp>
      <p:sp>
        <p:nvSpPr>
          <p:cNvPr id="12" name="TextBox 11"/>
          <p:cNvSpPr txBox="1"/>
          <p:nvPr/>
        </p:nvSpPr>
        <p:spPr>
          <a:xfrm>
            <a:off x="2643174" y="4500570"/>
            <a:ext cx="1857388" cy="1631216"/>
          </a:xfrm>
          <a:prstGeom prst="rect">
            <a:avLst/>
          </a:prstGeom>
          <a:noFill/>
        </p:spPr>
        <p:txBody>
          <a:bodyPr wrap="square" rtlCol="0">
            <a:spAutoFit/>
          </a:bodyPr>
          <a:lstStyle/>
          <a:p>
            <a:r>
              <a:rPr lang="en-US" sz="2400" dirty="0" smtClean="0">
                <a:solidFill>
                  <a:srgbClr val="FFFFFF"/>
                </a:solidFill>
              </a:rPr>
              <a:t>                         </a:t>
            </a:r>
            <a:r>
              <a:rPr lang="en-US" sz="1400" dirty="0" err="1" smtClean="0">
                <a:solidFill>
                  <a:srgbClr val="FFFF00"/>
                </a:solidFill>
              </a:rPr>
              <a:t>Nucleotidases</a:t>
            </a:r>
            <a:r>
              <a:rPr lang="en-US" sz="1400" dirty="0" smtClean="0">
                <a:solidFill>
                  <a:srgbClr val="FFFF00"/>
                </a:solidFill>
              </a:rPr>
              <a:t>                                                  </a:t>
            </a:r>
            <a:r>
              <a:rPr lang="en-US" sz="1400" dirty="0" err="1" smtClean="0">
                <a:solidFill>
                  <a:srgbClr val="FFFF00"/>
                </a:solidFill>
              </a:rPr>
              <a:t>Nucleosidases</a:t>
            </a:r>
            <a:endParaRPr lang="en-US" sz="2400" dirty="0" smtClean="0">
              <a:solidFill>
                <a:srgbClr val="FFFF00"/>
              </a:solidFill>
            </a:endParaRPr>
          </a:p>
          <a:p>
            <a:r>
              <a:rPr lang="en-US" sz="2400" dirty="0" smtClean="0">
                <a:solidFill>
                  <a:srgbClr val="FFFF00"/>
                </a:solidFill>
              </a:rPr>
              <a:t>Nucleic acid                     </a:t>
            </a:r>
            <a:r>
              <a:rPr lang="en-US" sz="2400" dirty="0" smtClean="0">
                <a:solidFill>
                  <a:srgbClr val="FFFF00"/>
                </a:solidFill>
              </a:rPr>
              <a:t>Nucleosides</a:t>
            </a:r>
            <a:endParaRPr lang="en-US" sz="2400" dirty="0">
              <a:solidFill>
                <a:srgbClr val="FFFF00"/>
              </a:solidFill>
            </a:endParaRPr>
          </a:p>
        </p:txBody>
      </p:sp>
      <p:sp>
        <p:nvSpPr>
          <p:cNvPr id="18" name="Down Arrow 17"/>
          <p:cNvSpPr/>
          <p:nvPr/>
        </p:nvSpPr>
        <p:spPr>
          <a:xfrm>
            <a:off x="785786" y="5572140"/>
            <a:ext cx="357190" cy="285752"/>
          </a:xfrm>
          <a:prstGeom prst="downArrow">
            <a:avLst>
              <a:gd name="adj1" fmla="val 19524"/>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Tree>
    <p:extLst>
      <p:ext uri="{BB962C8B-B14F-4D97-AF65-F5344CB8AC3E}">
        <p14:creationId xmlns="" xmlns:p14="http://schemas.microsoft.com/office/powerpoint/2010/main" val="628737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0"/>
                                  </p:stCondLst>
                                  <p:childTnLst>
                                    <p:set>
                                      <p:cBhvr>
                                        <p:cTn id="13" dur="1" fill="hold">
                                          <p:stCondLst>
                                            <p:cond delay="0"/>
                                          </p:stCondLst>
                                        </p:cTn>
                                        <p:tgtEl>
                                          <p:spTgt spid="3">
                                            <p:txEl>
                                              <p:pRg st="4" end="4"/>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3">
                                            <p:txEl>
                                              <p:pRg st="6" end="6"/>
                                            </p:txEl>
                                          </p:spTgt>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3">
                                            <p:txEl>
                                              <p:pRg st="7" end="7"/>
                                            </p:txEl>
                                          </p:spTgt>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xit" presetSubtype="0" fill="hold"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hidden"/>
                                      </p:to>
                                    </p:set>
                                  </p:childTnLst>
                                </p:cTn>
                              </p:par>
                              <p:par>
                                <p:cTn id="30" presetID="1" presetClass="exit"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hidden"/>
                                      </p:to>
                                    </p:set>
                                  </p:childTnLst>
                                </p:cTn>
                              </p:par>
                              <p:par>
                                <p:cTn id="32" presetID="1" presetClass="exit" presetSubtype="0" fill="hold" nodeType="withEffect">
                                  <p:stCondLst>
                                    <p:cond delay="0"/>
                                  </p:stCondLst>
                                  <p:childTnLst>
                                    <p:set>
                                      <p:cBhvr>
                                        <p:cTn id="33" dur="1" fill="hold">
                                          <p:stCondLst>
                                            <p:cond delay="0"/>
                                          </p:stCondLst>
                                        </p:cTn>
                                        <p:tgtEl>
                                          <p:spTgt spid="3">
                                            <p:txEl>
                                              <p:pRg st="6" end="6"/>
                                            </p:txEl>
                                          </p:spTgt>
                                        </p:tgtEl>
                                        <p:attrNameLst>
                                          <p:attrName>style.visibility</p:attrName>
                                        </p:attrNameLst>
                                      </p:cBhvr>
                                      <p:to>
                                        <p:strVal val="hidden"/>
                                      </p:to>
                                    </p:set>
                                  </p:childTnLst>
                                </p:cTn>
                              </p:par>
                              <p:par>
                                <p:cTn id="34" presetID="1" presetClass="exit"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hidden"/>
                                      </p:to>
                                    </p:set>
                                  </p:childTnLst>
                                </p:cTn>
                              </p:par>
                              <p:par>
                                <p:cTn id="36" presetID="1" presetClass="exit" presetSubtype="0" fill="hold" nodeType="withEffect">
                                  <p:stCondLst>
                                    <p:cond delay="0"/>
                                  </p:stCondLst>
                                  <p:childTnLst>
                                    <p:set>
                                      <p:cBhvr>
                                        <p:cTn id="37" dur="1" fill="hold">
                                          <p:stCondLst>
                                            <p:cond delay="0"/>
                                          </p:stCondLst>
                                        </p:cTn>
                                        <p:tgtEl>
                                          <p:spTgt spid="3">
                                            <p:txEl>
                                              <p:pRg st="8" end="8"/>
                                            </p:txEl>
                                          </p:spTgt>
                                        </p:tgtEl>
                                        <p:attrNameLst>
                                          <p:attrName>style.visibility</p:attrName>
                                        </p:attrNameLst>
                                      </p:cBhvr>
                                      <p:to>
                                        <p:strVal val="hidden"/>
                                      </p:to>
                                    </p:set>
                                  </p:childTnLst>
                                </p:cTn>
                              </p:par>
                              <p:par>
                                <p:cTn id="38" presetID="1" presetClass="exit" presetSubtype="0" fill="hold" grpId="1" nodeType="withEffect">
                                  <p:stCondLst>
                                    <p:cond delay="0"/>
                                  </p:stCondLst>
                                  <p:childTnLst>
                                    <p:set>
                                      <p:cBhvr>
                                        <p:cTn id="39" dur="1" fill="hold">
                                          <p:stCondLst>
                                            <p:cond delay="0"/>
                                          </p:stCondLst>
                                        </p:cTn>
                                        <p:tgtEl>
                                          <p:spTgt spid="5"/>
                                        </p:tgtEl>
                                        <p:attrNameLst>
                                          <p:attrName>style.visibility</p:attrName>
                                        </p:attrNameLst>
                                      </p:cBhvr>
                                      <p:to>
                                        <p:strVal val="hidden"/>
                                      </p:to>
                                    </p:set>
                                  </p:childTnLst>
                                </p:cTn>
                              </p:par>
                              <p:par>
                                <p:cTn id="40" presetID="1" presetClass="exit" presetSubtype="0" fill="hold" grpId="1" nodeType="withEffect">
                                  <p:stCondLst>
                                    <p:cond delay="0"/>
                                  </p:stCondLst>
                                  <p:childTnLst>
                                    <p:set>
                                      <p:cBhvr>
                                        <p:cTn id="41" dur="1" fill="hold">
                                          <p:stCondLst>
                                            <p:cond delay="0"/>
                                          </p:stCondLst>
                                        </p:cTn>
                                        <p:tgtEl>
                                          <p:spTgt spid="4"/>
                                        </p:tgtEl>
                                        <p:attrNameLst>
                                          <p:attrName>style.visibility</p:attrName>
                                        </p:attrNameLst>
                                      </p:cBhvr>
                                      <p:to>
                                        <p:strVal val="hidden"/>
                                      </p:to>
                                    </p:set>
                                  </p:childTnLst>
                                </p:cTn>
                              </p:par>
                            </p:childTnLst>
                          </p:cTn>
                        </p:par>
                        <p:par>
                          <p:cTn id="42" fill="hold">
                            <p:stCondLst>
                              <p:cond delay="0"/>
                            </p:stCondLst>
                            <p:childTnLst>
                              <p:par>
                                <p:cTn id="43" presetID="1" presetClass="entr" presetSubtype="0" fill="hold" nodeType="afterEffect">
                                  <p:stCondLst>
                                    <p:cond delay="0"/>
                                  </p:stCondLst>
                                  <p:childTnLst>
                                    <p:set>
                                      <p:cBhvr>
                                        <p:cTn id="44" dur="1" fill="hold">
                                          <p:stCondLst>
                                            <p:cond delay="0"/>
                                          </p:stCondLst>
                                        </p:cTn>
                                        <p:tgtEl>
                                          <p:spTgt spid="6">
                                            <p:txEl>
                                              <p:pRg st="0" end="0"/>
                                            </p:txEl>
                                          </p:spTgt>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6">
                                            <p:txEl>
                                              <p:pRg st="1" end="1"/>
                                            </p:txEl>
                                          </p:spTgt>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6">
                                            <p:txEl>
                                              <p:pRg st="2" end="2"/>
                                            </p:txEl>
                                          </p:spTgt>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6">
                                            <p:txEl>
                                              <p:pRg st="0" end="0"/>
                                            </p:txEl>
                                          </p:spTgt>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6">
                                            <p:txEl>
                                              <p:pRg st="1" end="1"/>
                                            </p:txEl>
                                          </p:spTgt>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xit" presetSubtype="0" fill="hold" nodeType="clickEffect">
                                  <p:stCondLst>
                                    <p:cond delay="0"/>
                                  </p:stCondLst>
                                  <p:childTnLst>
                                    <p:set>
                                      <p:cBhvr>
                                        <p:cTn id="58" dur="1" fill="hold">
                                          <p:stCondLst>
                                            <p:cond delay="0"/>
                                          </p:stCondLst>
                                        </p:cTn>
                                        <p:tgtEl>
                                          <p:spTgt spid="6">
                                            <p:txEl>
                                              <p:pRg st="0" end="0"/>
                                            </p:txEl>
                                          </p:spTgt>
                                        </p:tgtEl>
                                        <p:attrNameLst>
                                          <p:attrName>style.visibility</p:attrName>
                                        </p:attrNameLst>
                                      </p:cBhvr>
                                      <p:to>
                                        <p:strVal val="hidden"/>
                                      </p:to>
                                    </p:set>
                                  </p:childTnLst>
                                </p:cTn>
                              </p:par>
                              <p:par>
                                <p:cTn id="59" presetID="1" presetClass="exit" presetSubtype="0" fill="hold" nodeType="withEffect">
                                  <p:stCondLst>
                                    <p:cond delay="0"/>
                                  </p:stCondLst>
                                  <p:childTnLst>
                                    <p:set>
                                      <p:cBhvr>
                                        <p:cTn id="60" dur="1" fill="hold">
                                          <p:stCondLst>
                                            <p:cond delay="0"/>
                                          </p:stCondLst>
                                        </p:cTn>
                                        <p:tgtEl>
                                          <p:spTgt spid="6">
                                            <p:txEl>
                                              <p:pRg st="1" end="1"/>
                                            </p:txEl>
                                          </p:spTgt>
                                        </p:tgtEl>
                                        <p:attrNameLst>
                                          <p:attrName>style.visibility</p:attrName>
                                        </p:attrNameLst>
                                      </p:cBhvr>
                                      <p:to>
                                        <p:strVal val="hidden"/>
                                      </p:to>
                                    </p:set>
                                  </p:childTnLst>
                                </p:cTn>
                              </p:par>
                              <p:par>
                                <p:cTn id="61" presetID="1" presetClass="exit" presetSubtype="0" fill="hold" nodeType="withEffect">
                                  <p:stCondLst>
                                    <p:cond delay="0"/>
                                  </p:stCondLst>
                                  <p:childTnLst>
                                    <p:set>
                                      <p:cBhvr>
                                        <p:cTn id="62" dur="1" fill="hold">
                                          <p:stCondLst>
                                            <p:cond delay="0"/>
                                          </p:stCondLst>
                                        </p:cTn>
                                        <p:tgtEl>
                                          <p:spTgt spid="6">
                                            <p:txEl>
                                              <p:pRg st="2" end="2"/>
                                            </p:txEl>
                                          </p:spTgt>
                                        </p:tgtEl>
                                        <p:attrNameLst>
                                          <p:attrName>style.visibility</p:attrName>
                                        </p:attrNameLst>
                                      </p:cBhvr>
                                      <p:to>
                                        <p:strVal val="hidden"/>
                                      </p:to>
                                    </p:set>
                                  </p:childTnLst>
                                </p:cTn>
                              </p:par>
                            </p:childTnLst>
                          </p:cTn>
                        </p:par>
                        <p:par>
                          <p:cTn id="63" fill="hold">
                            <p:stCondLst>
                              <p:cond delay="0"/>
                            </p:stCondLst>
                            <p:childTnLst>
                              <p:par>
                                <p:cTn id="64" presetID="1" presetClass="entr" presetSubtype="0" fill="hold" nodeType="afterEffect">
                                  <p:stCondLst>
                                    <p:cond delay="0"/>
                                  </p:stCondLst>
                                  <p:childTnLst>
                                    <p:set>
                                      <p:cBhvr>
                                        <p:cTn id="65" dur="1" fill="hold">
                                          <p:stCondLst>
                                            <p:cond delay="0"/>
                                          </p:stCondLst>
                                        </p:cTn>
                                        <p:tgtEl>
                                          <p:spTgt spid="10">
                                            <p:txEl>
                                              <p:pRg st="0" end="0"/>
                                            </p:txEl>
                                          </p:spTgt>
                                        </p:tgtEl>
                                        <p:attrNameLst>
                                          <p:attrName>style.visibility</p:attrName>
                                        </p:attrNameLst>
                                      </p:cBhvr>
                                      <p:to>
                                        <p:strVal val="visible"/>
                                      </p:to>
                                    </p:set>
                                  </p:childTnLst>
                                </p:cTn>
                              </p:par>
                              <p:par>
                                <p:cTn id="66" presetID="1" presetClass="entr" presetSubtype="0" fill="hold" nodeType="withEffect">
                                  <p:stCondLst>
                                    <p:cond delay="0"/>
                                  </p:stCondLst>
                                  <p:childTnLst>
                                    <p:set>
                                      <p:cBhvr>
                                        <p:cTn id="67"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68" fill="hold">
                      <p:stCondLst>
                        <p:cond delay="indefinite"/>
                      </p:stCondLst>
                      <p:childTnLst>
                        <p:par>
                          <p:cTn id="69" fill="hold">
                            <p:stCondLst>
                              <p:cond delay="0"/>
                            </p:stCondLst>
                            <p:childTnLst>
                              <p:par>
                                <p:cTn id="70" presetID="1" presetClass="exit" presetSubtype="0" fill="hold" nodeType="clickEffect">
                                  <p:stCondLst>
                                    <p:cond delay="0"/>
                                  </p:stCondLst>
                                  <p:childTnLst>
                                    <p:set>
                                      <p:cBhvr>
                                        <p:cTn id="71" dur="1" fill="hold">
                                          <p:stCondLst>
                                            <p:cond delay="0"/>
                                          </p:stCondLst>
                                        </p:cTn>
                                        <p:tgtEl>
                                          <p:spTgt spid="10">
                                            <p:txEl>
                                              <p:pRg st="0" end="0"/>
                                            </p:txEl>
                                          </p:spTgt>
                                        </p:tgtEl>
                                        <p:attrNameLst>
                                          <p:attrName>style.visibility</p:attrName>
                                        </p:attrNameLst>
                                      </p:cBhvr>
                                      <p:to>
                                        <p:strVal val="hidden"/>
                                      </p:to>
                                    </p:set>
                                  </p:childTnLst>
                                </p:cTn>
                              </p:par>
                              <p:par>
                                <p:cTn id="72" presetID="1" presetClass="exit" presetSubtype="0" fill="hold" nodeType="withEffect">
                                  <p:stCondLst>
                                    <p:cond delay="0"/>
                                  </p:stCondLst>
                                  <p:childTnLst>
                                    <p:set>
                                      <p:cBhvr>
                                        <p:cTn id="73" dur="1" fill="hold">
                                          <p:stCondLst>
                                            <p:cond delay="0"/>
                                          </p:stCondLst>
                                        </p:cTn>
                                        <p:tgtEl>
                                          <p:spTgt spid="10">
                                            <p:txEl>
                                              <p:pRg st="1" end="1"/>
                                            </p:txEl>
                                          </p:spTgt>
                                        </p:tgtEl>
                                        <p:attrNameLst>
                                          <p:attrName>style.visibility</p:attrName>
                                        </p:attrNameLst>
                                      </p:cBhvr>
                                      <p:to>
                                        <p:strVal val="hidden"/>
                                      </p:to>
                                    </p:set>
                                  </p:childTnLst>
                                </p:cTn>
                              </p:par>
                            </p:childTnLst>
                          </p:cTn>
                        </p:par>
                        <p:par>
                          <p:cTn id="74" fill="hold">
                            <p:stCondLst>
                              <p:cond delay="0"/>
                            </p:stCondLst>
                            <p:childTnLst>
                              <p:par>
                                <p:cTn id="75" presetID="1" presetClass="entr" presetSubtype="0" fill="hold" nodeType="afterEffect">
                                  <p:stCondLst>
                                    <p:cond delay="0"/>
                                  </p:stCondLst>
                                  <p:childTnLst>
                                    <p:set>
                                      <p:cBhvr>
                                        <p:cTn id="76" dur="1" fill="hold">
                                          <p:stCondLst>
                                            <p:cond delay="0"/>
                                          </p:stCondLst>
                                        </p:cTn>
                                        <p:tgtEl>
                                          <p:spTgt spid="12">
                                            <p:txEl>
                                              <p:pRg st="0" end="0"/>
                                            </p:txEl>
                                          </p:spTgt>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Box 1"/>
          <p:cNvSpPr txBox="1"/>
          <p:nvPr/>
        </p:nvSpPr>
        <p:spPr>
          <a:xfrm flipH="1">
            <a:off x="1804337" y="2276872"/>
            <a:ext cx="45719" cy="153308"/>
          </a:xfrm>
          <a:prstGeom prst="rect">
            <a:avLst/>
          </a:prstGeom>
          <a:noFill/>
        </p:spPr>
        <p:txBody>
          <a:bodyPr wrap="square" rtlCol="0">
            <a:spAutoFit/>
          </a:bodyPr>
          <a:lstStyle/>
          <a:p>
            <a:endParaRPr lang="en-US" dirty="0"/>
          </a:p>
        </p:txBody>
      </p:sp>
      <p:sp>
        <p:nvSpPr>
          <p:cNvPr id="3" name="TextBox 2"/>
          <p:cNvSpPr txBox="1"/>
          <p:nvPr/>
        </p:nvSpPr>
        <p:spPr>
          <a:xfrm>
            <a:off x="0" y="214290"/>
            <a:ext cx="8001024" cy="2677656"/>
          </a:xfrm>
          <a:prstGeom prst="rect">
            <a:avLst/>
          </a:prstGeom>
          <a:noFill/>
        </p:spPr>
        <p:txBody>
          <a:bodyPr wrap="square" rtlCol="0">
            <a:spAutoFit/>
          </a:bodyPr>
          <a:lstStyle/>
          <a:p>
            <a:pPr marL="285750" indent="-285750" algn="just">
              <a:buFont typeface="Arial"/>
              <a:buChar char="•"/>
            </a:pPr>
            <a:r>
              <a:rPr lang="en-US" sz="2400" dirty="0" smtClean="0">
                <a:solidFill>
                  <a:srgbClr val="00B050"/>
                </a:solidFill>
              </a:rPr>
              <a:t>After being partially digested, the food moves to the second part of small intestine where it is acted upon by enzymes such as maltase, </a:t>
            </a:r>
            <a:r>
              <a:rPr lang="en-US" sz="2400" dirty="0" err="1" smtClean="0">
                <a:solidFill>
                  <a:srgbClr val="00B050"/>
                </a:solidFill>
              </a:rPr>
              <a:t>sucrase</a:t>
            </a:r>
            <a:r>
              <a:rPr lang="en-US" sz="2400" dirty="0" smtClean="0">
                <a:solidFill>
                  <a:srgbClr val="00B050"/>
                </a:solidFill>
              </a:rPr>
              <a:t>, and lactase.</a:t>
            </a:r>
          </a:p>
          <a:p>
            <a:pPr marL="285750" indent="-285750" algn="just">
              <a:buFont typeface="Arial"/>
              <a:buChar char="•"/>
            </a:pPr>
            <a:endParaRPr lang="en-US" sz="2400" dirty="0">
              <a:solidFill>
                <a:srgbClr val="FFFFFF"/>
              </a:solidFill>
            </a:endParaRPr>
          </a:p>
          <a:p>
            <a:pPr marL="285750" indent="-285750" algn="just">
              <a:buFont typeface="Arial"/>
              <a:buChar char="•"/>
            </a:pPr>
            <a:r>
              <a:rPr lang="en-US" sz="2400" dirty="0" smtClean="0">
                <a:solidFill>
                  <a:srgbClr val="FFFF00"/>
                </a:solidFill>
              </a:rPr>
              <a:t>Action of intestinal juice results in:</a:t>
            </a:r>
          </a:p>
          <a:p>
            <a:pPr algn="just"/>
            <a:r>
              <a:rPr lang="en-US" sz="2400" dirty="0" smtClean="0">
                <a:solidFill>
                  <a:srgbClr val="FFFF00"/>
                </a:solidFill>
              </a:rPr>
              <a:t>                      </a:t>
            </a:r>
            <a:r>
              <a:rPr lang="en-US" sz="1400" dirty="0" err="1" smtClean="0">
                <a:solidFill>
                  <a:srgbClr val="FFFF00"/>
                </a:solidFill>
              </a:rPr>
              <a:t>Dipeptidase</a:t>
            </a:r>
            <a:endParaRPr lang="en-US" sz="2400" dirty="0">
              <a:solidFill>
                <a:srgbClr val="FFFF00"/>
              </a:solidFill>
            </a:endParaRPr>
          </a:p>
          <a:p>
            <a:pPr algn="just"/>
            <a:r>
              <a:rPr lang="en-US" sz="2400" dirty="0" smtClean="0">
                <a:solidFill>
                  <a:srgbClr val="FFFF00"/>
                </a:solidFill>
              </a:rPr>
              <a:t>Dipeptides                     Amino acids</a:t>
            </a:r>
            <a:endParaRPr lang="en-US" sz="2400" dirty="0">
              <a:solidFill>
                <a:srgbClr val="FFFF00"/>
              </a:solidFill>
            </a:endParaRPr>
          </a:p>
        </p:txBody>
      </p:sp>
      <p:sp>
        <p:nvSpPr>
          <p:cNvPr id="4" name="TextBox 3"/>
          <p:cNvSpPr txBox="1"/>
          <p:nvPr/>
        </p:nvSpPr>
        <p:spPr>
          <a:xfrm>
            <a:off x="285720" y="3429000"/>
            <a:ext cx="7786742" cy="1200329"/>
          </a:xfrm>
          <a:prstGeom prst="rect">
            <a:avLst/>
          </a:prstGeom>
          <a:noFill/>
        </p:spPr>
        <p:txBody>
          <a:bodyPr wrap="square" rtlCol="0">
            <a:spAutoFit/>
          </a:bodyPr>
          <a:lstStyle/>
          <a:p>
            <a:r>
              <a:rPr lang="en-US" sz="1200" dirty="0" smtClean="0">
                <a:solidFill>
                  <a:srgbClr val="FFFFFF"/>
                </a:solidFill>
              </a:rPr>
              <a:t>                                                Lipase</a:t>
            </a:r>
          </a:p>
          <a:p>
            <a:r>
              <a:rPr lang="en-US" sz="1200" dirty="0" smtClean="0">
                <a:solidFill>
                  <a:srgbClr val="FFFFFF"/>
                </a:solidFill>
              </a:rPr>
              <a:t>Di and </a:t>
            </a:r>
            <a:r>
              <a:rPr lang="en-US" sz="1200" dirty="0" err="1" smtClean="0">
                <a:solidFill>
                  <a:srgbClr val="FFFFFF"/>
                </a:solidFill>
              </a:rPr>
              <a:t>monoglycendes</a:t>
            </a:r>
            <a:r>
              <a:rPr lang="en-US" sz="1200" dirty="0" smtClean="0">
                <a:solidFill>
                  <a:srgbClr val="FFFFFF"/>
                </a:solidFill>
              </a:rPr>
              <a:t>                              Fatty acids + Glycerol</a:t>
            </a:r>
          </a:p>
          <a:p>
            <a:endParaRPr lang="en-US" sz="1200" dirty="0" smtClean="0">
              <a:solidFill>
                <a:srgbClr val="FFFFFF"/>
              </a:solidFill>
            </a:endParaRPr>
          </a:p>
          <a:p>
            <a:r>
              <a:rPr lang="en-US" sz="1200" dirty="0" smtClean="0">
                <a:solidFill>
                  <a:srgbClr val="FFFF00"/>
                </a:solidFill>
              </a:rPr>
              <a:t>Maltose/Lactose/Sucrose       Maltase/Lactase/</a:t>
            </a:r>
            <a:r>
              <a:rPr lang="en-US" sz="1200" dirty="0" err="1" smtClean="0">
                <a:solidFill>
                  <a:srgbClr val="FFFF00"/>
                </a:solidFill>
              </a:rPr>
              <a:t>Sucrase</a:t>
            </a:r>
            <a:endParaRPr lang="en-US" sz="1200" dirty="0" smtClean="0">
              <a:solidFill>
                <a:srgbClr val="FFFF00"/>
              </a:solidFill>
            </a:endParaRPr>
          </a:p>
          <a:p>
            <a:endParaRPr lang="en-US" sz="1200" dirty="0" smtClean="0">
              <a:solidFill>
                <a:srgbClr val="FFFF00"/>
              </a:solidFill>
            </a:endParaRPr>
          </a:p>
          <a:p>
            <a:endParaRPr lang="en-US" sz="1200" dirty="0">
              <a:solidFill>
                <a:srgbClr val="FFFFFF"/>
              </a:solidFill>
            </a:endParaRPr>
          </a:p>
        </p:txBody>
      </p:sp>
      <p:sp>
        <p:nvSpPr>
          <p:cNvPr id="7" name="TextBox 6"/>
          <p:cNvSpPr txBox="1"/>
          <p:nvPr/>
        </p:nvSpPr>
        <p:spPr>
          <a:xfrm>
            <a:off x="3929058" y="5000637"/>
            <a:ext cx="3714776" cy="461665"/>
          </a:xfrm>
          <a:prstGeom prst="rect">
            <a:avLst/>
          </a:prstGeom>
          <a:noFill/>
        </p:spPr>
        <p:txBody>
          <a:bodyPr wrap="square" rtlCol="0">
            <a:spAutoFit/>
          </a:bodyPr>
          <a:lstStyle/>
          <a:p>
            <a:r>
              <a:rPr lang="en-US" sz="2400" dirty="0" smtClean="0">
                <a:solidFill>
                  <a:srgbClr val="FFFFFF"/>
                </a:solidFill>
              </a:rPr>
              <a:t>                                                </a:t>
            </a:r>
            <a:endParaRPr lang="en-US" sz="2400" dirty="0" smtClean="0">
              <a:solidFill>
                <a:srgbClr val="FFFF00"/>
              </a:solidFill>
            </a:endParaRPr>
          </a:p>
        </p:txBody>
      </p:sp>
      <p:sp>
        <p:nvSpPr>
          <p:cNvPr id="10" name="TextBox 9"/>
          <p:cNvSpPr txBox="1"/>
          <p:nvPr/>
        </p:nvSpPr>
        <p:spPr>
          <a:xfrm>
            <a:off x="1500166" y="5000636"/>
            <a:ext cx="1857388" cy="523220"/>
          </a:xfrm>
          <a:prstGeom prst="rect">
            <a:avLst/>
          </a:prstGeom>
          <a:noFill/>
        </p:spPr>
        <p:txBody>
          <a:bodyPr wrap="square" rtlCol="0">
            <a:spAutoFit/>
          </a:bodyPr>
          <a:lstStyle/>
          <a:p>
            <a:r>
              <a:rPr lang="en-US" sz="1400" dirty="0" err="1" smtClean="0">
                <a:solidFill>
                  <a:srgbClr val="FFFF00"/>
                </a:solidFill>
              </a:rPr>
              <a:t>Nuceosidases</a:t>
            </a:r>
            <a:endParaRPr lang="en-US" sz="1400" dirty="0" smtClean="0">
              <a:solidFill>
                <a:srgbClr val="FFFF00"/>
              </a:solidFill>
            </a:endParaRPr>
          </a:p>
          <a:p>
            <a:r>
              <a:rPr lang="en-US" sz="1400" dirty="0" smtClean="0">
                <a:solidFill>
                  <a:srgbClr val="FFFF00"/>
                </a:solidFill>
              </a:rPr>
              <a:t>Nucleosides</a:t>
            </a:r>
            <a:endParaRPr lang="en-US" sz="1400" dirty="0">
              <a:solidFill>
                <a:srgbClr val="FFFF00"/>
              </a:solidFill>
            </a:endParaRPr>
          </a:p>
        </p:txBody>
      </p:sp>
      <p:sp>
        <p:nvSpPr>
          <p:cNvPr id="13" name="Right Arrow 12"/>
          <p:cNvSpPr/>
          <p:nvPr/>
        </p:nvSpPr>
        <p:spPr>
          <a:xfrm>
            <a:off x="2143108" y="3786190"/>
            <a:ext cx="1080120" cy="144016"/>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Right Arrow 13"/>
          <p:cNvSpPr/>
          <p:nvPr/>
        </p:nvSpPr>
        <p:spPr>
          <a:xfrm>
            <a:off x="2357422" y="4286256"/>
            <a:ext cx="1928826" cy="285752"/>
          </a:xfrm>
          <a:prstGeom prst="rightArrow">
            <a:avLst>
              <a:gd name="adj1" fmla="val 50000"/>
              <a:gd name="adj2" fmla="val 50000"/>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Rectangle 15"/>
          <p:cNvSpPr/>
          <p:nvPr/>
        </p:nvSpPr>
        <p:spPr>
          <a:xfrm>
            <a:off x="5643570" y="4929198"/>
            <a:ext cx="1357322" cy="307777"/>
          </a:xfrm>
          <a:prstGeom prst="rect">
            <a:avLst/>
          </a:prstGeom>
        </p:spPr>
        <p:txBody>
          <a:bodyPr wrap="square">
            <a:spAutoFit/>
          </a:bodyPr>
          <a:lstStyle/>
          <a:p>
            <a:r>
              <a:rPr lang="en-US" sz="1400" dirty="0" smtClean="0">
                <a:solidFill>
                  <a:srgbClr val="FFFF00"/>
                </a:solidFill>
              </a:rPr>
              <a:t>Nucleosides </a:t>
            </a:r>
            <a:endParaRPr lang="en-US" dirty="0">
              <a:solidFill>
                <a:srgbClr val="FFFF00"/>
              </a:solidFill>
            </a:endParaRPr>
          </a:p>
        </p:txBody>
      </p:sp>
      <p:sp>
        <p:nvSpPr>
          <p:cNvPr id="18" name="Rectangle 17"/>
          <p:cNvSpPr/>
          <p:nvPr/>
        </p:nvSpPr>
        <p:spPr>
          <a:xfrm>
            <a:off x="214282" y="4786322"/>
            <a:ext cx="1928827" cy="369332"/>
          </a:xfrm>
          <a:prstGeom prst="rect">
            <a:avLst/>
          </a:prstGeom>
        </p:spPr>
        <p:txBody>
          <a:bodyPr wrap="square">
            <a:spAutoFit/>
          </a:bodyPr>
          <a:lstStyle/>
          <a:p>
            <a:r>
              <a:rPr lang="en-US" dirty="0" smtClean="0">
                <a:solidFill>
                  <a:srgbClr val="FFFF00"/>
                </a:solidFill>
              </a:rPr>
              <a:t>Nucleic Acid </a:t>
            </a:r>
            <a:endParaRPr lang="en-IN" dirty="0"/>
          </a:p>
        </p:txBody>
      </p:sp>
      <p:sp>
        <p:nvSpPr>
          <p:cNvPr id="19" name="Right Arrow 18"/>
          <p:cNvSpPr/>
          <p:nvPr/>
        </p:nvSpPr>
        <p:spPr>
          <a:xfrm>
            <a:off x="1571604" y="4857760"/>
            <a:ext cx="1500198" cy="285752"/>
          </a:xfrm>
          <a:prstGeom prst="rightArrow">
            <a:avLst>
              <a:gd name="adj1" fmla="val 50000"/>
              <a:gd name="adj2" fmla="val 50000"/>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Rectangle 19"/>
          <p:cNvSpPr/>
          <p:nvPr/>
        </p:nvSpPr>
        <p:spPr>
          <a:xfrm>
            <a:off x="3000364" y="4857760"/>
            <a:ext cx="1928827" cy="369332"/>
          </a:xfrm>
          <a:prstGeom prst="rect">
            <a:avLst/>
          </a:prstGeom>
        </p:spPr>
        <p:txBody>
          <a:bodyPr wrap="square">
            <a:spAutoFit/>
          </a:bodyPr>
          <a:lstStyle/>
          <a:p>
            <a:r>
              <a:rPr lang="en-US" dirty="0" smtClean="0">
                <a:solidFill>
                  <a:srgbClr val="FFFF00"/>
                </a:solidFill>
              </a:rPr>
              <a:t>Nucleotides </a:t>
            </a:r>
            <a:endParaRPr lang="en-IN" dirty="0"/>
          </a:p>
        </p:txBody>
      </p:sp>
      <p:sp>
        <p:nvSpPr>
          <p:cNvPr id="21" name="Right Arrow 20"/>
          <p:cNvSpPr/>
          <p:nvPr/>
        </p:nvSpPr>
        <p:spPr>
          <a:xfrm>
            <a:off x="4357686" y="4929198"/>
            <a:ext cx="1285884" cy="285752"/>
          </a:xfrm>
          <a:prstGeom prst="rightArrow">
            <a:avLst>
              <a:gd name="adj1" fmla="val 50000"/>
              <a:gd name="adj2" fmla="val 50000"/>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Rectangle 21"/>
          <p:cNvSpPr/>
          <p:nvPr/>
        </p:nvSpPr>
        <p:spPr>
          <a:xfrm>
            <a:off x="4286248" y="4500569"/>
            <a:ext cx="1857388" cy="369332"/>
          </a:xfrm>
          <a:prstGeom prst="rect">
            <a:avLst/>
          </a:prstGeom>
        </p:spPr>
        <p:txBody>
          <a:bodyPr wrap="square">
            <a:spAutoFit/>
          </a:bodyPr>
          <a:lstStyle/>
          <a:p>
            <a:r>
              <a:rPr lang="en-US" dirty="0" err="1" smtClean="0">
                <a:solidFill>
                  <a:srgbClr val="FFFF00"/>
                </a:solidFill>
              </a:rPr>
              <a:t>Nucleotidases</a:t>
            </a:r>
            <a:r>
              <a:rPr lang="en-US" dirty="0" smtClean="0">
                <a:solidFill>
                  <a:srgbClr val="FFFF00"/>
                </a:solidFill>
              </a:rPr>
              <a:t> </a:t>
            </a:r>
            <a:endParaRPr lang="en-IN" dirty="0"/>
          </a:p>
        </p:txBody>
      </p:sp>
      <p:sp>
        <p:nvSpPr>
          <p:cNvPr id="24" name="Down Arrow 23"/>
          <p:cNvSpPr/>
          <p:nvPr/>
        </p:nvSpPr>
        <p:spPr>
          <a:xfrm>
            <a:off x="5857884" y="5214950"/>
            <a:ext cx="357190" cy="7143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6" name="Rectangle 25"/>
          <p:cNvSpPr/>
          <p:nvPr/>
        </p:nvSpPr>
        <p:spPr>
          <a:xfrm>
            <a:off x="5286380" y="6000768"/>
            <a:ext cx="1571636" cy="369332"/>
          </a:xfrm>
          <a:prstGeom prst="rect">
            <a:avLst/>
          </a:prstGeom>
        </p:spPr>
        <p:txBody>
          <a:bodyPr wrap="square">
            <a:spAutoFit/>
          </a:bodyPr>
          <a:lstStyle/>
          <a:p>
            <a:r>
              <a:rPr lang="en-US" dirty="0" err="1" smtClean="0">
                <a:solidFill>
                  <a:srgbClr val="FFFF00"/>
                </a:solidFill>
              </a:rPr>
              <a:t>sugar+bases</a:t>
            </a:r>
            <a:r>
              <a:rPr lang="en-US" dirty="0" smtClean="0">
                <a:solidFill>
                  <a:srgbClr val="FFFF00"/>
                </a:solidFill>
              </a:rPr>
              <a:t>  </a:t>
            </a:r>
            <a:endParaRPr lang="en-US" dirty="0">
              <a:solidFill>
                <a:srgbClr val="FFFF00"/>
              </a:solidFill>
            </a:endParaRPr>
          </a:p>
        </p:txBody>
      </p:sp>
    </p:spTree>
    <p:extLst>
      <p:ext uri="{BB962C8B-B14F-4D97-AF65-F5344CB8AC3E}">
        <p14:creationId xmlns="" xmlns:p14="http://schemas.microsoft.com/office/powerpoint/2010/main" val="1807275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hidden"/>
                                      </p:to>
                                    </p:set>
                                  </p:childTnLst>
                                </p:cTn>
                              </p:par>
                              <p:par>
                                <p:cTn id="19" presetID="1" presetClass="exit"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hidden"/>
                                      </p:to>
                                    </p:set>
                                  </p:childTnLst>
                                </p:cTn>
                              </p:par>
                            </p:childTnLst>
                          </p:cTn>
                        </p:par>
                        <p:par>
                          <p:cTn id="21" fill="hold">
                            <p:stCondLst>
                              <p:cond delay="0"/>
                            </p:stCondLst>
                            <p:childTnLst>
                              <p:par>
                                <p:cTn id="22" presetID="1" presetClass="entr" presetSubtype="0" fill="hold" nodeType="afterEffect">
                                  <p:stCondLst>
                                    <p:cond delay="0"/>
                                  </p:stCondLst>
                                  <p:childTnLst>
                                    <p:set>
                                      <p:cBhvr>
                                        <p:cTn id="23" dur="1" fill="hold">
                                          <p:stCondLst>
                                            <p:cond delay="0"/>
                                          </p:stCondLst>
                                        </p:cTn>
                                        <p:tgtEl>
                                          <p:spTgt spid="4">
                                            <p:txEl>
                                              <p:pRg st="0" end="0"/>
                                            </p:txEl>
                                          </p:spTgt>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4">
                                            <p:txEl>
                                              <p:pRg st="1" end="1"/>
                                            </p:txEl>
                                          </p:spTgt>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xit" presetSubtype="0" fill="hold" nodeType="clickEffect">
                                  <p:stCondLst>
                                    <p:cond delay="0"/>
                                  </p:stCondLst>
                                  <p:childTnLst>
                                    <p:set>
                                      <p:cBhvr>
                                        <p:cTn id="31" dur="1" fill="hold">
                                          <p:stCondLst>
                                            <p:cond delay="0"/>
                                          </p:stCondLst>
                                        </p:cTn>
                                        <p:tgtEl>
                                          <p:spTgt spid="4">
                                            <p:txEl>
                                              <p:pRg st="0" end="0"/>
                                            </p:txEl>
                                          </p:spTgt>
                                        </p:tgtEl>
                                        <p:attrNameLst>
                                          <p:attrName>style.visibility</p:attrName>
                                        </p:attrNameLst>
                                      </p:cBhvr>
                                      <p:to>
                                        <p:strVal val="hidden"/>
                                      </p:to>
                                    </p:set>
                                  </p:childTnLst>
                                </p:cTn>
                              </p:par>
                              <p:par>
                                <p:cTn id="32" presetID="1" presetClass="exit" presetSubtype="0" fill="hold" nodeType="withEffect">
                                  <p:stCondLst>
                                    <p:cond delay="0"/>
                                  </p:stCondLst>
                                  <p:childTnLst>
                                    <p:set>
                                      <p:cBhvr>
                                        <p:cTn id="33" dur="1" fill="hold">
                                          <p:stCondLst>
                                            <p:cond delay="0"/>
                                          </p:stCondLst>
                                        </p:cTn>
                                        <p:tgtEl>
                                          <p:spTgt spid="4">
                                            <p:txEl>
                                              <p:pRg st="1" end="1"/>
                                            </p:txEl>
                                          </p:spTgt>
                                        </p:tgtEl>
                                        <p:attrNameLst>
                                          <p:attrName>style.visibility</p:attrName>
                                        </p:attrNameLst>
                                      </p:cBhvr>
                                      <p:to>
                                        <p:strVal val="hidden"/>
                                      </p:to>
                                    </p:set>
                                  </p:childTnLst>
                                </p:cTn>
                              </p:par>
                              <p:par>
                                <p:cTn id="34" presetID="1" presetClass="exit" presetSubtype="0" fill="hold" nodeType="withEffect">
                                  <p:stCondLst>
                                    <p:cond delay="0"/>
                                  </p:stCondLst>
                                  <p:childTnLst>
                                    <p:set>
                                      <p:cBhvr>
                                        <p:cTn id="35" dur="1" fill="hold">
                                          <p:stCondLst>
                                            <p:cond delay="0"/>
                                          </p:stCondLst>
                                        </p:cTn>
                                        <p:tgtEl>
                                          <p:spTgt spid="4">
                                            <p:txEl>
                                              <p:pRg st="3" end="3"/>
                                            </p:txEl>
                                          </p:spTgt>
                                        </p:tgtEl>
                                        <p:attrNameLst>
                                          <p:attrName>style.visibility</p:attrName>
                                        </p:attrNameLst>
                                      </p:cBhvr>
                                      <p:to>
                                        <p:strVal val="hidden"/>
                                      </p:to>
                                    </p:set>
                                  </p:childTnLst>
                                </p:cTn>
                              </p:par>
                            </p:childTnLst>
                          </p:cTn>
                        </p:par>
                        <p:par>
                          <p:cTn id="36" fill="hold">
                            <p:stCondLst>
                              <p:cond delay="0"/>
                            </p:stCondLst>
                            <p:childTnLst>
                              <p:par>
                                <p:cTn id="37" presetID="1" presetClass="entr" presetSubtype="0" fill="hold" nodeType="afterEffect">
                                  <p:stCondLst>
                                    <p:cond delay="0"/>
                                  </p:stCondLst>
                                  <p:childTnLst>
                                    <p:set>
                                      <p:cBhvr>
                                        <p:cTn id="3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nodeType="clickEffect">
                                  <p:stCondLst>
                                    <p:cond delay="0"/>
                                  </p:stCondLst>
                                  <p:childTnLst>
                                    <p:set>
                                      <p:cBhvr>
                                        <p:cTn id="42" dur="1" fill="hold">
                                          <p:stCondLst>
                                            <p:cond delay="0"/>
                                          </p:stCondLst>
                                        </p:cTn>
                                        <p:tgtEl>
                                          <p:spTgt spid="7">
                                            <p:txEl>
                                              <p:pRg st="0" end="0"/>
                                            </p:txEl>
                                          </p:spTgt>
                                        </p:tgtEl>
                                        <p:attrNameLst>
                                          <p:attrName>style.visibility</p:attrName>
                                        </p:attrNameLst>
                                      </p:cBhvr>
                                      <p:to>
                                        <p:strVal val="hidden"/>
                                      </p:to>
                                    </p:set>
                                  </p:childTnLst>
                                </p:cTn>
                              </p:par>
                            </p:childTnLst>
                          </p:cTn>
                        </p:par>
                        <p:par>
                          <p:cTn id="43" fill="hold">
                            <p:stCondLst>
                              <p:cond delay="0"/>
                            </p:stCondLst>
                            <p:childTnLst>
                              <p:par>
                                <p:cTn id="44" presetID="1" presetClass="entr" presetSubtype="0" fill="hold" nodeType="afterEffect">
                                  <p:stCondLst>
                                    <p:cond delay="0"/>
                                  </p:stCondLst>
                                  <p:childTnLst>
                                    <p:set>
                                      <p:cBhvr>
                                        <p:cTn id="45" dur="1" fill="hold">
                                          <p:stCondLst>
                                            <p:cond delay="0"/>
                                          </p:stCondLst>
                                        </p:cTn>
                                        <p:tgtEl>
                                          <p:spTgt spid="10">
                                            <p:txEl>
                                              <p:pRg st="0" end="0"/>
                                            </p:txEl>
                                          </p:spTgt>
                                        </p:tgtEl>
                                        <p:attrNameLst>
                                          <p:attrName>style.visibility</p:attrName>
                                        </p:attrNameLst>
                                      </p:cBhvr>
                                      <p:to>
                                        <p:strVal val="visible"/>
                                      </p:to>
                                    </p:set>
                                  </p:childTnLst>
                                </p:cTn>
                              </p:par>
                              <p:par>
                                <p:cTn id="46" presetID="1" presetClass="entr" presetSubtype="0" fill="hold" nodeType="withEffect">
                                  <p:stCondLst>
                                    <p:cond delay="0"/>
                                  </p:stCondLst>
                                  <p:childTnLst>
                                    <p:set>
                                      <p:cBhvr>
                                        <p:cTn id="47" dur="1" fill="hold">
                                          <p:stCondLst>
                                            <p:cond delay="0"/>
                                          </p:stCondLst>
                                        </p:cTn>
                                        <p:tgtEl>
                                          <p:spTgt spid="10">
                                            <p:txEl>
                                              <p:pRg st="1" end="1"/>
                                            </p:txEl>
                                          </p:spTgt>
                                        </p:tgtEl>
                                        <p:attrNameLst>
                                          <p:attrName>style.visibility</p:attrName>
                                        </p:attrNameLst>
                                      </p:cBhvr>
                                      <p:to>
                                        <p:strVal val="visible"/>
                                      </p:to>
                                    </p:set>
                                  </p:childTnLst>
                                </p:cTn>
                              </p:par>
                              <p:par>
                                <p:cTn id="48" presetID="1"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childTnLst>
                                </p:cTn>
                              </p:par>
                              <p:par>
                                <p:cTn id="50" presetID="1" presetClass="entr" presetSubtype="0"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childTnLst>
                                </p:cTn>
                              </p:par>
                              <p:par>
                                <p:cTn id="52" presetID="1" presetClass="exit" presetSubtype="0" fill="hold" grpId="1" nodeType="withEffect">
                                  <p:stCondLst>
                                    <p:cond delay="0"/>
                                  </p:stCondLst>
                                  <p:childTnLst>
                                    <p:set>
                                      <p:cBhvr>
                                        <p:cTn id="53" dur="1" fill="hold">
                                          <p:stCondLst>
                                            <p:cond delay="0"/>
                                          </p:stCondLst>
                                        </p:cTn>
                                        <p:tgtEl>
                                          <p:spTgt spid="14"/>
                                        </p:tgtEl>
                                        <p:attrNameLst>
                                          <p:attrName>style.visibility</p:attrName>
                                        </p:attrNameLst>
                                      </p:cBhvr>
                                      <p:to>
                                        <p:strVal val="hidden"/>
                                      </p:to>
                                    </p:set>
                                  </p:childTnLst>
                                </p:cTn>
                              </p:par>
                              <p:par>
                                <p:cTn id="54" presetID="1" presetClass="entr" presetSubtype="0" fill="hold" grpId="0" nodeType="withEffect">
                                  <p:stCondLst>
                                    <p:cond delay="0"/>
                                  </p:stCondLst>
                                  <p:childTnLst>
                                    <p:set>
                                      <p:cBhvr>
                                        <p:cTn id="55" dur="1" fill="hold">
                                          <p:stCondLst>
                                            <p:cond delay="0"/>
                                          </p:stCondLst>
                                        </p:cTn>
                                        <p:tgtEl>
                                          <p:spTgt spid="19"/>
                                        </p:tgtEl>
                                        <p:attrNameLst>
                                          <p:attrName>style.visibility</p:attrName>
                                        </p:attrNameLst>
                                      </p:cBhvr>
                                      <p:to>
                                        <p:strVal val="visible"/>
                                      </p:to>
                                    </p:set>
                                  </p:childTnLst>
                                </p:cTn>
                              </p:par>
                              <p:par>
                                <p:cTn id="56" presetID="1" presetClass="exit" presetSubtype="0" fill="hold" grpId="1" nodeType="withEffect">
                                  <p:stCondLst>
                                    <p:cond delay="0"/>
                                  </p:stCondLst>
                                  <p:childTnLst>
                                    <p:set>
                                      <p:cBhvr>
                                        <p:cTn id="57" dur="1" fill="hold">
                                          <p:stCondLst>
                                            <p:cond delay="0"/>
                                          </p:stCondLst>
                                        </p:cTn>
                                        <p:tgtEl>
                                          <p:spTgt spid="19"/>
                                        </p:tgtEl>
                                        <p:attrNameLst>
                                          <p:attrName>style.visibility</p:attrName>
                                        </p:attrNameLst>
                                      </p:cBhvr>
                                      <p:to>
                                        <p:strVal val="hidden"/>
                                      </p:to>
                                    </p:set>
                                  </p:childTnLst>
                                </p:cTn>
                              </p:par>
                              <p:par>
                                <p:cTn id="58" presetID="1" presetClass="entr" presetSubtype="0"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childTnLst>
                                </p:cTn>
                              </p:par>
                              <p:par>
                                <p:cTn id="60" presetID="1" presetClass="exit" presetSubtype="0" fill="hold" grpId="1" nodeType="withEffect">
                                  <p:stCondLst>
                                    <p:cond delay="0"/>
                                  </p:stCondLst>
                                  <p:childTnLst>
                                    <p:set>
                                      <p:cBhvr>
                                        <p:cTn id="61" dur="1" fill="hold">
                                          <p:stCondLst>
                                            <p:cond delay="0"/>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4" grpId="1" animBg="1"/>
      <p:bldP spid="19" grpId="0" animBg="1"/>
      <p:bldP spid="19" grpId="1" animBg="1"/>
      <p:bldP spid="21" grpId="0" animBg="1"/>
      <p:bldP spid="21" grpId="1"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1200</TotalTime>
  <Words>664</Words>
  <Application>Microsoft Macintosh PowerPoint</Application>
  <PresentationFormat>On-screen Show (4:3)</PresentationFormat>
  <Paragraphs>100</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Opulent</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DIGESTIVE GLANDS</dc:title>
  <dc:creator>neena</dc:creator>
  <cp:lastModifiedBy>A</cp:lastModifiedBy>
  <cp:revision>82</cp:revision>
  <dcterms:created xsi:type="dcterms:W3CDTF">2016-05-05T22:06:13Z</dcterms:created>
  <dcterms:modified xsi:type="dcterms:W3CDTF">2016-06-03T10:49:44Z</dcterms:modified>
</cp:coreProperties>
</file>